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309" r:id="rId4"/>
    <p:sldId id="310" r:id="rId5"/>
    <p:sldId id="268" r:id="rId6"/>
    <p:sldId id="269" r:id="rId7"/>
    <p:sldId id="307" r:id="rId8"/>
    <p:sldId id="270" r:id="rId9"/>
    <p:sldId id="308" r:id="rId10"/>
    <p:sldId id="271" r:id="rId11"/>
    <p:sldId id="272" r:id="rId12"/>
    <p:sldId id="273" r:id="rId13"/>
    <p:sldId id="274" r:id="rId14"/>
    <p:sldId id="311" r:id="rId15"/>
    <p:sldId id="260" r:id="rId16"/>
    <p:sldId id="262" r:id="rId17"/>
    <p:sldId id="275" r:id="rId18"/>
    <p:sldId id="332" r:id="rId19"/>
    <p:sldId id="331" r:id="rId20"/>
    <p:sldId id="276" r:id="rId21"/>
    <p:sldId id="277" r:id="rId22"/>
    <p:sldId id="279" r:id="rId23"/>
    <p:sldId id="264" r:id="rId24"/>
    <p:sldId id="265" r:id="rId25"/>
    <p:sldId id="266" r:id="rId26"/>
    <p:sldId id="258" r:id="rId27"/>
    <p:sldId id="312" r:id="rId28"/>
    <p:sldId id="315" r:id="rId29"/>
    <p:sldId id="316" r:id="rId30"/>
    <p:sldId id="313" r:id="rId31"/>
    <p:sldId id="320" r:id="rId32"/>
    <p:sldId id="314" r:id="rId33"/>
    <p:sldId id="317" r:id="rId34"/>
    <p:sldId id="318" r:id="rId35"/>
    <p:sldId id="321" r:id="rId36"/>
    <p:sldId id="329" r:id="rId37"/>
    <p:sldId id="330" r:id="rId38"/>
    <p:sldId id="322" r:id="rId39"/>
    <p:sldId id="324" r:id="rId40"/>
    <p:sldId id="323" r:id="rId41"/>
    <p:sldId id="319" r:id="rId42"/>
    <p:sldId id="326" r:id="rId43"/>
    <p:sldId id="325" r:id="rId44"/>
    <p:sldId id="327" r:id="rId45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0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4C7F8-5DE0-4C70-8BA5-CDEB88D51082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CFA0-C22D-4E0E-8CB5-9A01CAC5717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794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FCFA0-C22D-4E0E-8CB5-9A01CAC5717A}" type="slidenum">
              <a:rPr lang="id-ID" smtClean="0"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74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FCFA0-C22D-4E0E-8CB5-9A01CAC5717A}" type="slidenum">
              <a:rPr lang="id-ID" smtClean="0"/>
              <a:t>38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943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FCFA0-C22D-4E0E-8CB5-9A01CAC5717A}" type="slidenum">
              <a:rPr lang="id-ID" smtClean="0"/>
              <a:t>39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394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F4E57B8-C908-463A-B547-03AC8CF3CD07}" type="slidenum">
              <a:rPr lang="id-ID" smtClean="0"/>
              <a:t>‹#›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8B17879-E1C7-4D33-9282-62385CFDA29D}" type="datetimeFigureOut">
              <a:rPr lang="id-ID" smtClean="0"/>
              <a:t>16/12/2015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sz="4800" b="1" dirty="0" smtClean="0"/>
              <a:t>Pengelolaan Transportasi Dan Distribusi Dalam Rantai Pasok</a:t>
            </a:r>
            <a:endParaRPr lang="id-ID" sz="4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2" t="63776" r="2547" b="13958"/>
          <a:stretch/>
        </p:blipFill>
        <p:spPr bwMode="auto">
          <a:xfrm>
            <a:off x="0" y="5373216"/>
            <a:ext cx="8460432" cy="112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8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li.web.id/YWRtaW4=/articles/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371" y="3717032"/>
            <a:ext cx="4009628" cy="300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153341"/>
            <a:ext cx="4248472" cy="2570912"/>
          </a:xfrm>
        </p:spPr>
        <p:txBody>
          <a:bodyPr>
            <a:normAutofit/>
          </a:bodyPr>
          <a:lstStyle/>
          <a:p>
            <a:pPr marL="355600" lvl="1" indent="-260350">
              <a:spcBef>
                <a:spcPts val="1200"/>
              </a:spcBef>
            </a:pPr>
            <a:r>
              <a:rPr lang="id-ID" sz="2400" dirty="0" smtClean="0"/>
              <a:t>Contoh, </a:t>
            </a:r>
            <a:r>
              <a:rPr lang="id-ID" sz="2400" dirty="0"/>
              <a:t>transportasi laut memiliki keunggulan dari segi biaya yang lebih rendah, namun lebih lambat dibandingkan dengan transportasi udara.  </a:t>
            </a:r>
            <a:endParaRPr lang="id-ID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9512" y="1412776"/>
            <a:ext cx="782568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Menentukan mode transportasi yang akan digunakan. </a:t>
            </a:r>
            <a:r>
              <a:rPr lang="id-ID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Manajemen tranportasi  menentukan mode apa yang akan digunakan dalam mengirimkan produk-produk  ke pelanggan.  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Tiap mode transportasi memiliki karakteristik , keunggulan serta kelemahan yang berbeda .  </a:t>
            </a:r>
          </a:p>
        </p:txBody>
      </p:sp>
    </p:spTree>
    <p:extLst>
      <p:ext uri="{BB962C8B-B14F-4D97-AF65-F5344CB8AC3E}">
        <p14:creationId xmlns:p14="http://schemas.microsoft.com/office/powerpoint/2010/main" val="427605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3pe.co.id/wp-content/uploads/2015/11/tips-memilih-jasa-pengiriman-bara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01008"/>
            <a:ext cx="3217540" cy="32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064896" cy="19008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Melakukan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konsolidasi informasi dan pengiriman</a:t>
            </a:r>
            <a:r>
              <a:rPr lang="id-ID" sz="2400" dirty="0">
                <a:solidFill>
                  <a:srgbClr val="0070C0"/>
                </a:solidFill>
              </a:rPr>
              <a:t>. </a:t>
            </a:r>
            <a:r>
              <a:rPr lang="id-ID" dirty="0">
                <a:solidFill>
                  <a:srgbClr val="0070C0"/>
                </a:solidFill>
              </a:rPr>
              <a:t> </a:t>
            </a:r>
            <a:endParaRPr lang="id-ID" dirty="0" smtClean="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Tekanan </a:t>
            </a:r>
            <a:r>
              <a:rPr lang="id-ID" sz="2400" dirty="0"/>
              <a:t>untuk melakukan </a:t>
            </a:r>
            <a:r>
              <a:rPr lang="id-ID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pengiriman cepat namun murah </a:t>
            </a:r>
            <a:r>
              <a:rPr lang="id-ID" sz="2400" dirty="0"/>
              <a:t>menjadi pendorong utama perlunya melakukan konsolidasi informasi maupun pengiriman.  </a:t>
            </a:r>
            <a:endParaRPr lang="id-ID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3501008"/>
            <a:ext cx="5112568" cy="3356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7063" lvl="2" indent="-271463">
              <a:spcBef>
                <a:spcPts val="1200"/>
              </a:spcBef>
            </a:pPr>
            <a:r>
              <a:rPr lang="id-ID" sz="2200" dirty="0" smtClean="0"/>
              <a:t>konsolidasi data permintaan dari berbagai </a:t>
            </a:r>
            <a:r>
              <a:rPr lang="id-ID" sz="2200" i="1" dirty="0" smtClean="0"/>
              <a:t>regional distribution center </a:t>
            </a:r>
            <a:r>
              <a:rPr lang="id-ID" sz="2200" dirty="0" smtClean="0"/>
              <a:t>oleh </a:t>
            </a:r>
            <a:r>
              <a:rPr lang="id-ID" sz="2200" i="1" dirty="0" smtClean="0"/>
              <a:t>central warehouse</a:t>
            </a:r>
            <a:r>
              <a:rPr lang="id-ID" sz="2200" dirty="0" smtClean="0"/>
              <a:t> untuk keperluan pembuatan jadwal pengiriman. </a:t>
            </a:r>
          </a:p>
          <a:p>
            <a:pPr marL="627063" lvl="2" indent="-271463">
              <a:spcBef>
                <a:spcPts val="1200"/>
              </a:spcBef>
            </a:pPr>
            <a:r>
              <a:rPr lang="id-ID" sz="2200" dirty="0" smtClean="0"/>
              <a:t>menyatukan permintaan beberapa toko atau ritel yang berbeda dalam sebuah truk.  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31103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7897688" cy="48006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Melakukan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penjadwalan dan penentuan rute pengiriman. </a:t>
            </a:r>
            <a:endParaRPr lang="id-ID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menentukan </a:t>
            </a:r>
            <a:r>
              <a:rPr lang="id-ID" sz="2400" dirty="0"/>
              <a:t>kapan sebuah truk harus berangkat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rute </a:t>
            </a:r>
            <a:r>
              <a:rPr lang="id-ID" sz="2400" dirty="0"/>
              <a:t>mana yang harus dilalui untuk memenuhi permintaan dari sejumlah </a:t>
            </a:r>
            <a:r>
              <a:rPr lang="id-ID" sz="2400" dirty="0" smtClean="0"/>
              <a:t>pelanggan  </a:t>
            </a:r>
          </a:p>
          <a:p>
            <a:pPr marL="411480" lvl="1" indent="0">
              <a:spcBef>
                <a:spcPts val="1200"/>
              </a:spcBef>
              <a:buNone/>
            </a:pP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Memberikan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pelayanan nilai tambah</a:t>
            </a:r>
            <a:r>
              <a:rPr lang="id-ID" sz="2400" dirty="0">
                <a:solidFill>
                  <a:srgbClr val="0070C0"/>
                </a:solidFill>
              </a:rPr>
              <a:t>.  </a:t>
            </a:r>
            <a:endParaRPr lang="id-ID" sz="2400" dirty="0" smtClean="0">
              <a:solidFill>
                <a:srgbClr val="0070C0"/>
              </a:solidFill>
            </a:endParaRP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Beberapa </a:t>
            </a:r>
            <a:r>
              <a:rPr lang="id-ID" sz="2400" dirty="0"/>
              <a:t>proses nilai tambah yang bisa dikerjakan oleh distributor </a:t>
            </a:r>
            <a:r>
              <a:rPr lang="id-ID" sz="2400" dirty="0" smtClean="0"/>
              <a:t>adalah:</a:t>
            </a:r>
          </a:p>
          <a:p>
            <a:pPr lvl="2">
              <a:spcBef>
                <a:spcPts val="1200"/>
              </a:spcBef>
            </a:pPr>
            <a:r>
              <a:rPr lang="id-ID" sz="2200" dirty="0" smtClean="0"/>
              <a:t>pengepakan </a:t>
            </a:r>
            <a:r>
              <a:rPr lang="id-ID" sz="2200" dirty="0"/>
              <a:t>(</a:t>
            </a:r>
            <a:r>
              <a:rPr lang="id-ID" sz="2200" i="1" dirty="0"/>
              <a:t>packaging</a:t>
            </a:r>
            <a:r>
              <a:rPr lang="id-ID" sz="2200" dirty="0" smtClean="0"/>
              <a:t>)</a:t>
            </a:r>
          </a:p>
          <a:p>
            <a:pPr lvl="2">
              <a:spcBef>
                <a:spcPts val="1200"/>
              </a:spcBef>
            </a:pPr>
            <a:r>
              <a:rPr lang="id-ID" sz="2200" dirty="0" smtClean="0"/>
              <a:t>pelabelan harga</a:t>
            </a:r>
            <a:endParaRPr lang="id-ID" sz="2200" dirty="0"/>
          </a:p>
        </p:txBody>
      </p:sp>
    </p:spTree>
    <p:extLst>
      <p:ext uri="{BB962C8B-B14F-4D97-AF65-F5344CB8AC3E}">
        <p14:creationId xmlns:p14="http://schemas.microsoft.com/office/powerpoint/2010/main" val="225832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88840"/>
            <a:ext cx="7825680" cy="506916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Menyimpan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persediaan.  </a:t>
            </a:r>
            <a:endParaRPr lang="id-ID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Jaringan </a:t>
            </a:r>
            <a:r>
              <a:rPr lang="id-ID" sz="2400" dirty="0"/>
              <a:t>distribusi selalu </a:t>
            </a:r>
            <a:r>
              <a:rPr lang="id-ID" sz="2400" dirty="0">
                <a:solidFill>
                  <a:srgbClr val="00B050"/>
                </a:solidFill>
              </a:rPr>
              <a:t>melibatkan proses penyimpanan </a:t>
            </a:r>
            <a:r>
              <a:rPr lang="id-ID" sz="2400" dirty="0"/>
              <a:t>produk baik di </a:t>
            </a:r>
            <a:r>
              <a:rPr lang="id-ID" sz="2400" dirty="0" smtClean="0"/>
              <a:t>gudang </a:t>
            </a:r>
            <a:r>
              <a:rPr lang="id-ID" sz="2400" dirty="0"/>
              <a:t>pusat atau gudang regional, maupun di toko </a:t>
            </a:r>
            <a:r>
              <a:rPr lang="id-ID" sz="2400" dirty="0" smtClean="0"/>
              <a:t>tempat produk  dijual</a:t>
            </a:r>
            <a:r>
              <a:rPr lang="id-ID" sz="2400" dirty="0"/>
              <a:t>. 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Menangani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pengembalian (return).  </a:t>
            </a:r>
            <a:endParaRPr lang="id-ID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Manajemen </a:t>
            </a:r>
            <a:r>
              <a:rPr lang="id-ID" sz="2400" dirty="0"/>
              <a:t>distribusi </a:t>
            </a:r>
            <a:r>
              <a:rPr lang="id-ID" sz="2400" dirty="0" smtClean="0"/>
              <a:t>punya </a:t>
            </a:r>
            <a:r>
              <a:rPr lang="id-ID" sz="2400" dirty="0">
                <a:solidFill>
                  <a:srgbClr val="00B050"/>
                </a:solidFill>
              </a:rPr>
              <a:t>tanggung jawab </a:t>
            </a:r>
            <a:r>
              <a:rPr lang="id-ID" sz="2400" dirty="0"/>
              <a:t>untuk melaksanakan kegiatan </a:t>
            </a:r>
            <a:r>
              <a:rPr lang="id-ID" sz="2400" dirty="0">
                <a:solidFill>
                  <a:srgbClr val="00B050"/>
                </a:solidFill>
              </a:rPr>
              <a:t>pengembalian produk dari hilir ke hulu </a:t>
            </a:r>
            <a:r>
              <a:rPr lang="id-ID" sz="2400" dirty="0"/>
              <a:t>dalam supply chain. 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Pengembalian </a:t>
            </a:r>
            <a:r>
              <a:rPr lang="id-ID" sz="2400" dirty="0"/>
              <a:t>ini bisa karena produk rusak atau tidak terjual sampai batas waktu penjualannva habis, seperti produk-produk makanan, sayur, buah, dan sebagainya. </a:t>
            </a:r>
          </a:p>
        </p:txBody>
      </p:sp>
      <p:sp>
        <p:nvSpPr>
          <p:cNvPr id="4" name="Diamond 3"/>
          <p:cNvSpPr/>
          <p:nvPr/>
        </p:nvSpPr>
        <p:spPr>
          <a:xfrm>
            <a:off x="8532440" y="5589240"/>
            <a:ext cx="504056" cy="4572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30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1"/>
            <a:ext cx="7543800" cy="2028056"/>
          </a:xfrm>
        </p:spPr>
        <p:txBody>
          <a:bodyPr/>
          <a:lstStyle/>
          <a:p>
            <a:r>
              <a:rPr lang="fi-FI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Transportasi</a:t>
            </a:r>
            <a:endParaRPr lang="id-ID" dirty="0"/>
          </a:p>
        </p:txBody>
      </p:sp>
      <p:pic>
        <p:nvPicPr>
          <p:cNvPr id="5122" name="Picture 2" descr="http://asiagloballogistics.com/wp-content/uploads/2015/05/saudicargoplaneindonesi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8640"/>
            <a:ext cx="557696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01.i.aliimg.com/photo/v0/1992887197/sea_freight_shipping_service_to_davao_shenzhe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" t="20876" r="2085" b="12259"/>
          <a:stretch/>
        </p:blipFill>
        <p:spPr bwMode="auto">
          <a:xfrm>
            <a:off x="531745" y="4227772"/>
            <a:ext cx="3392184" cy="237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gunatrans.files.wordpress.com/2012/09/kirim-mobil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338" y="4185108"/>
            <a:ext cx="2410125" cy="2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.ytimg.com/vi/RCJDM23LvhQ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" y="1318264"/>
            <a:ext cx="3112346" cy="175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0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latin typeface="+mj-lt"/>
              </a:rPr>
              <a:t>Mode Transportasi</a:t>
            </a:r>
            <a:endParaRPr lang="id-ID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064896" cy="558924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/>
              <a:t>Pemilihan </a:t>
            </a:r>
            <a:r>
              <a:rPr lang="id-ID" sz="2400" dirty="0"/>
              <a:t>moda transportasi merupakan permasalahan yang penting dalam sistem transportasi dan distribusi. 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Pemilihan </a:t>
            </a:r>
            <a:r>
              <a:rPr lang="id-ID" sz="2400" dirty="0"/>
              <a:t>moda transportasi dilakukan dengan mempertimbangkan antara lain: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Kondisi </a:t>
            </a:r>
            <a:r>
              <a:rPr lang="id-ID" dirty="0"/>
              <a:t>geografis.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Kapasitas</a:t>
            </a:r>
            <a:r>
              <a:rPr lang="id-ID" dirty="0"/>
              <a:t>.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Frekuensi</a:t>
            </a:r>
            <a:r>
              <a:rPr lang="id-ID" dirty="0"/>
              <a:t>.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Biaya </a:t>
            </a:r>
            <a:r>
              <a:rPr lang="id-ID" dirty="0"/>
              <a:t>(tarif).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Availabilitas</a:t>
            </a:r>
            <a:r>
              <a:rPr lang="id-ID" dirty="0"/>
              <a:t>. </a:t>
            </a:r>
          </a:p>
          <a:p>
            <a:pPr marL="804863" lvl="1" indent="-273050">
              <a:spcBef>
                <a:spcPts val="1200"/>
              </a:spcBef>
            </a:pPr>
            <a:r>
              <a:rPr lang="id-ID" dirty="0" smtClean="0"/>
              <a:t>Kualitas </a:t>
            </a:r>
            <a:r>
              <a:rPr lang="id-ID" dirty="0"/>
              <a:t>pelayanan. </a:t>
            </a:r>
          </a:p>
          <a:p>
            <a:pPr marL="804863" lvl="1" indent="-273050">
              <a:spcBef>
                <a:spcPts val="1200"/>
              </a:spcBef>
            </a:pPr>
            <a:r>
              <a:rPr lang="pt-BR" dirty="0" smtClean="0"/>
              <a:t>Reliabilitas </a:t>
            </a:r>
            <a:r>
              <a:rPr lang="pt-BR" dirty="0"/>
              <a:t>(waktu pengiriman, variabilitas, reputasi, dll.). </a:t>
            </a:r>
          </a:p>
          <a:p>
            <a:pPr>
              <a:spcBef>
                <a:spcPts val="1200"/>
              </a:spcBef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548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latin typeface="+mj-lt"/>
              </a:rPr>
              <a:t>Mode Transportasi</a:t>
            </a:r>
            <a:endParaRPr lang="id-ID" sz="28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6" t="30784" r="24058" b="18097"/>
          <a:stretch/>
        </p:blipFill>
        <p:spPr bwMode="auto">
          <a:xfrm>
            <a:off x="537409" y="1556792"/>
            <a:ext cx="7405484" cy="445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8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208912" cy="525658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800" b="1" i="1" dirty="0" smtClean="0"/>
              <a:t>Truck / Motor </a:t>
            </a:r>
          </a:p>
          <a:p>
            <a:pPr lvl="1">
              <a:spcBef>
                <a:spcPts val="1200"/>
              </a:spcBef>
            </a:pPr>
            <a:r>
              <a:rPr lang="id-ID" sz="2400" dirty="0"/>
              <a:t>Merupakan moda yang sangat kental dalam kehidupan kita sehari-hari memenuhi kebutuhan transportasi.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Moda </a:t>
            </a:r>
            <a:r>
              <a:rPr lang="id-ID" sz="2400" dirty="0"/>
              <a:t>jalan mempunyai fleksibilitas yang tinggi sepanjang didukung dengan jaringan infrastruktur.</a:t>
            </a:r>
            <a:endParaRPr lang="id-ID" sz="2400" b="1" i="1" dirty="0"/>
          </a:p>
          <a:p>
            <a:pPr>
              <a:spcBef>
                <a:spcPts val="1200"/>
              </a:spcBef>
            </a:pPr>
            <a:r>
              <a:rPr lang="id-ID" sz="2800" b="1" i="1" dirty="0" smtClean="0"/>
              <a:t>Rail Transport </a:t>
            </a:r>
            <a:r>
              <a:rPr lang="id-ID" sz="2800" b="1" dirty="0" smtClean="0"/>
              <a:t>(Kereta api)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Merupakan moda yang digunakan pada koridor dengan jumlah permintaan yang tinggi, dimana alat angkut kereta api yang berjalan diatas rel. 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Moda kereta api kurang fleksibel dibanding moda jalan karena hanya dapat digunakan bila didukung oleh jaringan infrastruktur rel kereta api.</a:t>
            </a:r>
          </a:p>
          <a:p>
            <a:pPr>
              <a:spcBef>
                <a:spcPts val="1200"/>
              </a:spcBef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55986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052736"/>
            <a:ext cx="8208912" cy="525658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800" b="1" i="1" dirty="0" smtClean="0"/>
              <a:t>Air Transport</a:t>
            </a:r>
          </a:p>
          <a:p>
            <a:pPr lvl="1">
              <a:spcBef>
                <a:spcPts val="1200"/>
              </a:spcBef>
            </a:pPr>
            <a:r>
              <a:rPr lang="id-ID" sz="2400" dirty="0"/>
              <a:t>Moda transportasi udara mempunyai karakteristik kecepatan yang tinggi dan dapat melakukan penetrasi sampai keseluruh wilayah yang tidak bisa dijangkau oleh moda transportasi lain.</a:t>
            </a:r>
            <a:endParaRPr lang="id-ID" sz="2400" b="1" i="1" dirty="0"/>
          </a:p>
          <a:p>
            <a:pPr>
              <a:spcBef>
                <a:spcPts val="1200"/>
              </a:spcBef>
            </a:pPr>
            <a:r>
              <a:rPr lang="id-ID" sz="2800" b="1" i="1" dirty="0" smtClean="0"/>
              <a:t>Water Transport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Merupakan moda </a:t>
            </a:r>
            <a:r>
              <a:rPr lang="id-ID" sz="2400" dirty="0"/>
              <a:t>angkutan yang paling </a:t>
            </a:r>
            <a:r>
              <a:rPr lang="id-ID" sz="2400" dirty="0" smtClean="0"/>
              <a:t>efektif </a:t>
            </a:r>
            <a:r>
              <a:rPr lang="id-ID" sz="2400" dirty="0"/>
              <a:t>untuk angkutan barang jarak jauh </a:t>
            </a:r>
            <a:r>
              <a:rPr lang="id-ID" sz="2400" dirty="0" smtClean="0"/>
              <a:t>dan dalam </a:t>
            </a:r>
            <a:r>
              <a:rPr lang="id-ID" sz="2400" dirty="0"/>
              <a:t>jumlah yang besar. 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b="1" i="1" dirty="0" smtClean="0"/>
              <a:t>Pipeline Transport  </a:t>
            </a:r>
            <a:r>
              <a:rPr lang="id-ID" sz="2400" b="1" dirty="0" smtClean="0"/>
              <a:t>(Angkutan Pipa)</a:t>
            </a:r>
            <a:endParaRPr lang="id-ID" sz="2400" b="1" dirty="0"/>
          </a:p>
          <a:p>
            <a:pPr lvl="1">
              <a:spcBef>
                <a:spcPts val="1200"/>
              </a:spcBef>
            </a:pPr>
            <a:r>
              <a:rPr lang="id-ID" sz="2400" dirty="0"/>
              <a:t>Merupakan moda yang umumnya digunakan untuk bahan berbentuk cair atau </a:t>
            </a:r>
            <a:r>
              <a:rPr lang="id-ID" sz="2400" dirty="0" smtClean="0"/>
              <a:t>gas.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Pipa digelar </a:t>
            </a:r>
            <a:r>
              <a:rPr lang="id-ID" sz="2400" dirty="0"/>
              <a:t>diatas tanah, ditanam pada kedalaman tertentu di tanah atau pun digelar melalui dasar laut.</a:t>
            </a:r>
          </a:p>
          <a:p>
            <a:pPr>
              <a:spcBef>
                <a:spcPts val="1200"/>
              </a:spcBef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1217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208912" cy="4800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400" i="1" dirty="0"/>
              <a:t>Supply chain manager </a:t>
            </a:r>
            <a:r>
              <a:rPr lang="id-ID" sz="2400" dirty="0"/>
              <a:t>perlu memahami </a:t>
            </a:r>
            <a:r>
              <a:rPr lang="id-ID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kelayakan</a:t>
            </a:r>
            <a:r>
              <a:rPr lang="id-ID" sz="2400" dirty="0"/>
              <a:t>, </a:t>
            </a: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keunggulan</a:t>
            </a:r>
            <a:r>
              <a:rPr lang="id-ID" sz="2400" dirty="0" smtClean="0"/>
              <a:t> </a:t>
            </a:r>
            <a:r>
              <a:rPr lang="id-ID" sz="2400" dirty="0"/>
              <a:t>dan </a:t>
            </a:r>
            <a:r>
              <a:rPr lang="id-ID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kelemahan</a:t>
            </a:r>
            <a:r>
              <a:rPr lang="id-ID" sz="2400" dirty="0"/>
              <a:t> tiap jenis alat transportasi dalam membuat keputusan pengiriman / distribusi produk. 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/>
              <a:t>Dalam </a:t>
            </a:r>
            <a:r>
              <a:rPr lang="id-ID" sz="2400" dirty="0"/>
              <a:t>manajemen transportasi / </a:t>
            </a:r>
            <a:r>
              <a:rPr lang="id-ID" sz="2400" dirty="0" smtClean="0"/>
              <a:t>pengiriman, </a:t>
            </a:r>
            <a:r>
              <a:rPr lang="id-ID" sz="2400" dirty="0"/>
              <a:t>dibedakan antara pihak yang memiliki barang dan pihak yang melakukan pengiriman. 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Pemilik </a:t>
            </a:r>
            <a:r>
              <a:rPr lang="id-ID" sz="2400" dirty="0"/>
              <a:t>barang </a:t>
            </a:r>
            <a:r>
              <a:rPr lang="id-ID" sz="2400" dirty="0" smtClean="0">
                <a:sym typeface="Wingdings" pitchFamily="2" charset="2"/>
              </a:rPr>
              <a:t> </a:t>
            </a:r>
            <a:r>
              <a:rPr lang="id-ID" sz="2400" i="1" dirty="0" smtClean="0"/>
              <a:t>shipper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Pihak yang </a:t>
            </a:r>
            <a:r>
              <a:rPr lang="id-ID" sz="2400" dirty="0"/>
              <a:t>bertugas melakukan pengiriman </a:t>
            </a:r>
            <a:r>
              <a:rPr lang="id-ID" sz="2400" dirty="0" smtClean="0"/>
              <a:t> </a:t>
            </a:r>
            <a:r>
              <a:rPr lang="id-ID" sz="2400" dirty="0" smtClean="0">
                <a:sym typeface="Wingdings" pitchFamily="2" charset="2"/>
              </a:rPr>
              <a:t> </a:t>
            </a:r>
            <a:r>
              <a:rPr lang="id-ID" sz="2400" i="1" dirty="0" smtClean="0"/>
              <a:t>carrier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2346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26306" r="20909" b="13806"/>
          <a:stretch/>
        </p:blipFill>
        <p:spPr bwMode="auto">
          <a:xfrm>
            <a:off x="179511" y="2000396"/>
            <a:ext cx="8186567" cy="4812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/>
              <a:t>Pendahuluan  </a:t>
            </a:r>
            <a:endParaRPr lang="id-ID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28" y="1124744"/>
            <a:ext cx="7620000" cy="1080120"/>
          </a:xfrm>
        </p:spPr>
        <p:txBody>
          <a:bodyPr>
            <a:noAutofit/>
          </a:bodyPr>
          <a:lstStyle/>
          <a:p>
            <a:pPr marL="114300" lvl="2" indent="0" algn="ctr">
              <a:buClr>
                <a:schemeClr val="accent1"/>
              </a:buClr>
              <a:buNone/>
            </a:pPr>
            <a:r>
              <a:rPr lang="id-ID" sz="2400" dirty="0" smtClean="0"/>
              <a:t>Manajemen distribusi memungkinkan perusahaan  menciptakan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kecepatan waktu kirim </a:t>
            </a:r>
            <a:r>
              <a:rPr lang="id-ID" sz="2400" dirty="0" smtClean="0"/>
              <a:t>serta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efisiensi yang tinggi</a:t>
            </a:r>
            <a:r>
              <a:rPr lang="id-ID" sz="2400" dirty="0" smtClean="0"/>
              <a:t> dalam jaringan distribusi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55325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064896" cy="5069160"/>
          </a:xfrm>
        </p:spPr>
        <p:txBody>
          <a:bodyPr>
            <a:normAutofit/>
          </a:bodyPr>
          <a:lstStyle/>
          <a:p>
            <a:pPr marL="114300" indent="0">
              <a:spcBef>
                <a:spcPts val="1200"/>
              </a:spcBef>
              <a:buNone/>
            </a:pPr>
            <a:r>
              <a:rPr lang="id-ID" sz="2400" dirty="0"/>
              <a:t>Beberapa </a:t>
            </a:r>
            <a:r>
              <a:rPr lang="id-ID" sz="2400" dirty="0" smtClean="0"/>
              <a:t>dasar </a:t>
            </a:r>
            <a:r>
              <a:rPr lang="id-ID" sz="2400" dirty="0"/>
              <a:t>pertimbangan dalam mengevaluasi mode transportasi, adalah: 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</a:rPr>
              <a:t>Dilihat </a:t>
            </a:r>
            <a:r>
              <a:rPr lang="id-ID" sz="2400" dirty="0">
                <a:solidFill>
                  <a:srgbClr val="0070C0"/>
                </a:solidFill>
              </a:rPr>
              <a:t>dari sudut pengirim atau </a:t>
            </a:r>
            <a:r>
              <a:rPr lang="id-ID" sz="2400" i="1" dirty="0">
                <a:solidFill>
                  <a:srgbClr val="0070C0"/>
                </a:solidFill>
              </a:rPr>
              <a:t>carrier</a:t>
            </a:r>
            <a:r>
              <a:rPr lang="id-ID" sz="2400" dirty="0"/>
              <a:t>, hal-hal yang perlu dipertimbangkan adalah biaya-biaya yang </a:t>
            </a:r>
            <a:r>
              <a:rPr lang="id-ID" sz="2400" dirty="0" smtClean="0"/>
              <a:t>terlibat:</a:t>
            </a:r>
          </a:p>
          <a:p>
            <a:pPr lvl="1">
              <a:spcBef>
                <a:spcPts val="1200"/>
              </a:spcBef>
            </a:pPr>
            <a:r>
              <a:rPr lang="id-ID" sz="2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</a:t>
            </a:r>
            <a:r>
              <a:rPr lang="id-ID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alat transportasinya </a:t>
            </a:r>
            <a:r>
              <a:rPr lang="id-ID" sz="2200" dirty="0"/>
              <a:t>sendiri (bisa berupa biaya beli atau sewa alat transportasi), </a:t>
            </a:r>
            <a:endParaRPr lang="id-ID" sz="2200" dirty="0" smtClean="0"/>
          </a:p>
          <a:p>
            <a:pPr lvl="1">
              <a:spcBef>
                <a:spcPts val="1200"/>
              </a:spcBef>
            </a:pPr>
            <a:r>
              <a:rPr lang="id-ID" sz="2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</a:t>
            </a:r>
            <a:r>
              <a:rPr lang="id-ID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operasional tetap </a:t>
            </a:r>
            <a:r>
              <a:rPr lang="id-ID" sz="2200" dirty="0"/>
              <a:t>(biaya terminal atau bandara yang besarnya </a:t>
            </a:r>
            <a:r>
              <a:rPr lang="id-ID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tidak tergantung pada volume </a:t>
            </a:r>
            <a:r>
              <a:rPr lang="id-ID" sz="2200" dirty="0"/>
              <a:t>barang yang dikirim), </a:t>
            </a:r>
            <a:endParaRPr lang="id-ID" sz="2200" dirty="0" smtClean="0"/>
          </a:p>
          <a:p>
            <a:pPr lvl="1">
              <a:spcBef>
                <a:spcPts val="1200"/>
              </a:spcBef>
            </a:pPr>
            <a:r>
              <a:rPr lang="id-ID" sz="22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</a:t>
            </a:r>
            <a:r>
              <a:rPr lang="id-ID" sz="22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operasional variabel </a:t>
            </a:r>
            <a:r>
              <a:rPr lang="id-ID" sz="2200" dirty="0"/>
              <a:t>(seperti biaya bahan bakar) dimana besarnya </a:t>
            </a:r>
            <a:r>
              <a:rPr lang="id-ID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tergantung pada volume angkut atau jarak </a:t>
            </a:r>
            <a:r>
              <a:rPr lang="id-ID" sz="2200" dirty="0"/>
              <a:t>yang ditempuh dalam pengiriman. </a:t>
            </a:r>
          </a:p>
        </p:txBody>
      </p:sp>
    </p:spTree>
    <p:extLst>
      <p:ext uri="{BB962C8B-B14F-4D97-AF65-F5344CB8AC3E}">
        <p14:creationId xmlns:p14="http://schemas.microsoft.com/office/powerpoint/2010/main" val="37113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1851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12776"/>
            <a:ext cx="8208912" cy="544522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Dari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sisi </a:t>
            </a:r>
            <a:r>
              <a:rPr lang="id-ID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shipper</a:t>
            </a:r>
            <a:r>
              <a:rPr lang="id-ID" sz="2400" dirty="0"/>
              <a:t>, pertimbangannya bisa didasarkan pada </a:t>
            </a:r>
            <a:r>
              <a:rPr lang="id-ID" sz="2400" dirty="0" smtClean="0"/>
              <a:t>: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berbagai </a:t>
            </a:r>
            <a:r>
              <a:rPr lang="id-ID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ongkos yang timbul </a:t>
            </a:r>
            <a:r>
              <a:rPr lang="id-ID" sz="2400" dirty="0"/>
              <a:t>pada </a:t>
            </a:r>
            <a:r>
              <a:rPr lang="id-ID" sz="2400" i="1" dirty="0"/>
              <a:t>supply chain</a:t>
            </a:r>
            <a:r>
              <a:rPr lang="id-ID" sz="2400" dirty="0"/>
              <a:t>, termasuk ongkos </a:t>
            </a:r>
            <a:r>
              <a:rPr lang="id-ID" sz="2400" dirty="0" smtClean="0"/>
              <a:t>tambahan sebagai </a:t>
            </a:r>
            <a:r>
              <a:rPr lang="id-ID" sz="2400" dirty="0"/>
              <a:t>konsekuensi dari pemilihan mode transportasi tersebut. 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</a:t>
            </a:r>
            <a:r>
              <a:rPr lang="id-ID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persediaan, biaya loading-unloading, dan biaya fasilitas </a:t>
            </a:r>
            <a:r>
              <a:rPr lang="id-ID" sz="2400" dirty="0" smtClean="0"/>
              <a:t>(gudang</a:t>
            </a:r>
            <a:r>
              <a:rPr lang="id-ID" sz="2400" dirty="0"/>
              <a:t>, dll). 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tingkat </a:t>
            </a:r>
            <a:r>
              <a:rPr lang="id-ID" sz="2400" dirty="0"/>
              <a:t>service level yang diperoleh dan ketidakpastian waktu </a:t>
            </a:r>
            <a:r>
              <a:rPr lang="id-ID" sz="2400" dirty="0" smtClean="0"/>
              <a:t>pengiriman  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Perlu dicari  </a:t>
            </a:r>
            <a:r>
              <a:rPr lang="id-ID" sz="2400" i="1" dirty="0" smtClean="0"/>
              <a:t>tradeoff</a:t>
            </a:r>
            <a:r>
              <a:rPr lang="id-ID" sz="2400" dirty="0" smtClean="0"/>
              <a:t> dalam </a:t>
            </a:r>
            <a:r>
              <a:rPr lang="id-ID" sz="2400" dirty="0"/>
              <a:t>menentukan mode transportasi yang akan dipilih. </a:t>
            </a:r>
            <a:endParaRPr lang="id-ID" sz="2400" dirty="0" smtClean="0"/>
          </a:p>
        </p:txBody>
      </p:sp>
    </p:spTree>
    <p:extLst>
      <p:ext uri="{BB962C8B-B14F-4D97-AF65-F5344CB8AC3E}">
        <p14:creationId xmlns:p14="http://schemas.microsoft.com/office/powerpoint/2010/main" val="28533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00" y="11266"/>
            <a:ext cx="7620000" cy="1143000"/>
          </a:xfrm>
        </p:spPr>
        <p:txBody>
          <a:bodyPr/>
          <a:lstStyle/>
          <a:p>
            <a:r>
              <a:rPr lang="fi-FI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 </a:t>
            </a:r>
            <a:r>
              <a:rPr lang="fi-FI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endParaRPr lang="id-ID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859" y="1412776"/>
            <a:ext cx="8136904" cy="151216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/>
              <a:t>Masing-masing mode transportasi memiliki keunggulan dan kelemahan yang bervariasi.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Evaluasi umum berbagai mode transportasi:</a:t>
            </a:r>
            <a:endParaRPr lang="id-ID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1" t="24791" r="23785" b="31169"/>
          <a:stretch/>
        </p:blipFill>
        <p:spPr bwMode="auto">
          <a:xfrm>
            <a:off x="269288" y="3068960"/>
            <a:ext cx="7886047" cy="339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amond 3"/>
          <p:cNvSpPr/>
          <p:nvPr/>
        </p:nvSpPr>
        <p:spPr>
          <a:xfrm>
            <a:off x="8532440" y="5589240"/>
            <a:ext cx="504056" cy="4572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483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Pertimbangan Ekonomis Transportasi </a:t>
            </a:r>
            <a:endParaRPr lang="id-ID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064896" cy="103671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id-ID" sz="2400" dirty="0"/>
              <a:t>Dalam transportasi, pertimbangan ekonomis mencakup jarak, volume berat, kepadatan (</a:t>
            </a:r>
            <a:r>
              <a:rPr lang="id-ID" sz="2400" i="1" dirty="0"/>
              <a:t>density</a:t>
            </a:r>
            <a:r>
              <a:rPr lang="id-ID" sz="2400" dirty="0"/>
              <a:t>), dan bentuk (</a:t>
            </a:r>
            <a:r>
              <a:rPr lang="id-ID" sz="2400" i="1" dirty="0"/>
              <a:t>stowability</a:t>
            </a:r>
            <a:r>
              <a:rPr lang="id-ID" sz="2400" dirty="0"/>
              <a:t>). </a:t>
            </a:r>
            <a:endParaRPr lang="id-ID" sz="2400" dirty="0" smtClean="0"/>
          </a:p>
          <a:p>
            <a:endParaRPr lang="id-ID" sz="2400" dirty="0"/>
          </a:p>
          <a:p>
            <a:pPr marL="114300" indent="0">
              <a:buNone/>
            </a:pPr>
            <a:endParaRPr lang="id-ID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9" t="31343" r="15456" b="8396"/>
          <a:stretch/>
        </p:blipFill>
        <p:spPr bwMode="auto">
          <a:xfrm>
            <a:off x="107504" y="2852937"/>
            <a:ext cx="8309062" cy="384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01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Pertimbangan Ekonomis Transportasi </a:t>
            </a:r>
            <a:endParaRPr lang="id-ID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60240"/>
            <a:ext cx="4252240" cy="489776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1200"/>
              </a:spcBef>
              <a:buNone/>
            </a:pPr>
            <a:r>
              <a:rPr lang="id-ID" sz="2800" b="1" dirty="0">
                <a:solidFill>
                  <a:srgbClr val="002060"/>
                </a:solidFill>
                <a:latin typeface="+mj-lt"/>
              </a:rPr>
              <a:t>VOLUME DAN BERAT </a:t>
            </a:r>
            <a:endParaRPr lang="id-ID" sz="280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id-ID" sz="2400" dirty="0" smtClean="0"/>
              <a:t>Volume </a:t>
            </a:r>
            <a:r>
              <a:rPr lang="id-ID" sz="2400" dirty="0"/>
              <a:t>dan berat barang atau produk akan mempengaruhi ekonomisasi transportasi, yaitu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per satuan berat barang</a:t>
            </a:r>
            <a:r>
              <a:rPr lang="id-ID" sz="2400" dirty="0"/>
              <a:t>. 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Semakin </a:t>
            </a:r>
            <a:r>
              <a:rPr lang="id-ID" sz="2400" dirty="0"/>
              <a:t>berat barang, maka biaya per satuan berat barang akan cenderung semakin murah.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/>
              <a:t>Semakin besar volume barang maka biaya per satuan berat barang akan cenderung semakin mahal.</a:t>
            </a:r>
            <a:endParaRPr lang="id-ID" sz="2400" dirty="0"/>
          </a:p>
          <a:p>
            <a:pPr>
              <a:spcBef>
                <a:spcPts val="1200"/>
              </a:spcBef>
            </a:pPr>
            <a:endParaRPr lang="id-ID" sz="2400" dirty="0"/>
          </a:p>
          <a:p>
            <a:pPr marL="114300" indent="0">
              <a:spcBef>
                <a:spcPts val="1200"/>
              </a:spcBef>
              <a:buNone/>
            </a:pPr>
            <a:endParaRPr lang="id-ID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6" t="50000" r="40200" b="9328"/>
          <a:stretch/>
        </p:blipFill>
        <p:spPr bwMode="auto">
          <a:xfrm>
            <a:off x="4503760" y="2420888"/>
            <a:ext cx="3862317" cy="297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6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Pertimbangan Ekonomis Transportasi </a:t>
            </a:r>
            <a:endParaRPr lang="id-ID" sz="4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16832"/>
            <a:ext cx="4896544" cy="4781128"/>
          </a:xfrm>
        </p:spPr>
        <p:txBody>
          <a:bodyPr>
            <a:noAutofit/>
          </a:bodyPr>
          <a:lstStyle/>
          <a:p>
            <a:pPr marL="114300" indent="0">
              <a:spcBef>
                <a:spcPts val="1200"/>
              </a:spcBef>
              <a:buNone/>
            </a:pPr>
            <a:r>
              <a:rPr lang="id-ID" sz="2800" b="1" dirty="0">
                <a:solidFill>
                  <a:srgbClr val="002060"/>
                </a:solidFill>
                <a:latin typeface="+mj-lt"/>
              </a:rPr>
              <a:t>TINGKAT KEPADATAN </a:t>
            </a:r>
            <a:r>
              <a:rPr lang="id-ID" sz="2800" b="1" dirty="0" smtClean="0">
                <a:solidFill>
                  <a:srgbClr val="002060"/>
                </a:solidFill>
                <a:latin typeface="+mj-lt"/>
              </a:rPr>
              <a:t>&amp; KEMUDAHAN </a:t>
            </a:r>
            <a:r>
              <a:rPr lang="id-ID" sz="2800" b="1" dirty="0">
                <a:solidFill>
                  <a:srgbClr val="002060"/>
                </a:solidFill>
                <a:latin typeface="+mj-lt"/>
              </a:rPr>
              <a:t>BENTUK </a:t>
            </a:r>
            <a:endParaRPr lang="id-ID" sz="2800" dirty="0">
              <a:solidFill>
                <a:srgbClr val="002060"/>
              </a:solidFill>
              <a:latin typeface="+mj-lt"/>
            </a:endParaRPr>
          </a:p>
          <a:p>
            <a:pPr>
              <a:spcBef>
                <a:spcPts val="1200"/>
              </a:spcBef>
            </a:pPr>
            <a:r>
              <a:rPr lang="id-ID" sz="2400" dirty="0" smtClean="0"/>
              <a:t>Tingkat </a:t>
            </a:r>
            <a:r>
              <a:rPr lang="id-ID" sz="2400" dirty="0"/>
              <a:t>kemudahan bentuk juga mempengaruhi biaya transportasi. 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Semakin </a:t>
            </a:r>
            <a:r>
              <a:rPr lang="id-ID" sz="2400" dirty="0"/>
              <a:t>mudah penyusunan </a:t>
            </a:r>
            <a:r>
              <a:rPr lang="id-ID" sz="2400" dirty="0" smtClean="0"/>
              <a:t>barang/produk </a:t>
            </a:r>
            <a:r>
              <a:rPr lang="id-ID" sz="2400" dirty="0"/>
              <a:t>dalam moda </a:t>
            </a:r>
            <a:r>
              <a:rPr lang="id-ID" sz="2400" dirty="0" smtClean="0"/>
              <a:t>transportasi,  </a:t>
            </a:r>
            <a:r>
              <a:rPr lang="id-ID" sz="2400" dirty="0"/>
              <a:t>berarti </a:t>
            </a:r>
            <a:r>
              <a:rPr lang="id-ID" sz="2400" dirty="0" smtClean="0"/>
              <a:t>semakin </a:t>
            </a:r>
            <a:r>
              <a:rPr lang="id-ID" sz="2400" dirty="0"/>
              <a:t>ekonomis, karena barang </a:t>
            </a:r>
            <a:r>
              <a:rPr lang="id-ID" sz="2400" dirty="0" smtClean="0"/>
              <a:t>/produk </a:t>
            </a:r>
            <a:r>
              <a:rPr lang="id-ID" sz="2400" dirty="0"/>
              <a:t>tersebut akan semakin memaksimalkan penggunaan kapasitas moda. </a:t>
            </a:r>
          </a:p>
          <a:p>
            <a:pPr>
              <a:spcBef>
                <a:spcPts val="1200"/>
              </a:spcBef>
            </a:pPr>
            <a:endParaRPr lang="id-ID" sz="2000" dirty="0"/>
          </a:p>
          <a:p>
            <a:pPr marL="114300" indent="0">
              <a:spcBef>
                <a:spcPts val="1200"/>
              </a:spcBef>
              <a:buNone/>
            </a:pPr>
            <a:endParaRPr lang="id-ID" sz="2000" dirty="0" smtClean="0"/>
          </a:p>
        </p:txBody>
      </p:sp>
      <p:sp>
        <p:nvSpPr>
          <p:cNvPr id="4" name="Cube 3"/>
          <p:cNvSpPr/>
          <p:nvPr/>
        </p:nvSpPr>
        <p:spPr>
          <a:xfrm>
            <a:off x="5652120" y="2362885"/>
            <a:ext cx="849869" cy="116470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Can 4"/>
          <p:cNvSpPr/>
          <p:nvPr/>
        </p:nvSpPr>
        <p:spPr>
          <a:xfrm>
            <a:off x="7164288" y="2636912"/>
            <a:ext cx="824100" cy="804664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Diamond 5"/>
          <p:cNvSpPr/>
          <p:nvPr/>
        </p:nvSpPr>
        <p:spPr>
          <a:xfrm>
            <a:off x="8532440" y="5589240"/>
            <a:ext cx="504056" cy="4572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1" t="54536" r="17765" b="15128"/>
          <a:stretch/>
        </p:blipFill>
        <p:spPr bwMode="auto">
          <a:xfrm>
            <a:off x="5257653" y="4479645"/>
            <a:ext cx="3168352" cy="2219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30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env-blogs.uwaterloo.ca/atlas/files/2012/06/Montreal-transportation-20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4088" r="44754" b="7071"/>
          <a:stretch/>
        </p:blipFill>
        <p:spPr bwMode="auto">
          <a:xfrm>
            <a:off x="539552" y="1196752"/>
            <a:ext cx="4752528" cy="5229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2306" y="3717032"/>
            <a:ext cx="5167536" cy="1656184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800" b="1" dirty="0" smtClean="0">
                <a:solidFill>
                  <a:srgbClr val="002060"/>
                </a:solidFill>
                <a:latin typeface="+mj-lt"/>
              </a:rPr>
              <a:t>Metode  Transportasi </a:t>
            </a:r>
            <a:endParaRPr lang="id-ID" sz="4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33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latin typeface="+mj-lt"/>
              </a:rPr>
              <a:t>Pengertian </a:t>
            </a:r>
            <a:endParaRPr lang="id-ID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136904" cy="551723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id-ID" sz="2400" dirty="0"/>
              <a:t>Metode Transportasi merupakan suatu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metode yang digunakan untuk mengatur distribusi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2400" dirty="0" smtClean="0"/>
              <a:t>produk secara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  <a:r>
              <a:rPr lang="id-ID" sz="2400" dirty="0" smtClean="0"/>
              <a:t>, dari </a:t>
            </a:r>
            <a:r>
              <a:rPr lang="id-ID" sz="2400" dirty="0"/>
              <a:t>sumber-sumber yang menyediakan produk yang sama, ke tempat-tempat yang </a:t>
            </a:r>
            <a:r>
              <a:rPr lang="id-ID" sz="2400" dirty="0" smtClean="0"/>
              <a:t>membutuhkan.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id-ID" sz="2400" dirty="0" smtClean="0"/>
              <a:t>Alokasi </a:t>
            </a:r>
            <a:r>
              <a:rPr lang="id-ID" sz="2400" dirty="0"/>
              <a:t>produk harus diatur </a:t>
            </a:r>
            <a:r>
              <a:rPr lang="id-ID" sz="2400" dirty="0" smtClean="0"/>
              <a:t>karena </a:t>
            </a:r>
            <a:r>
              <a:rPr lang="id-ID" sz="2400" dirty="0"/>
              <a:t>terdapat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perbedaan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alokasi </a:t>
            </a:r>
            <a:r>
              <a:rPr lang="id-ID" sz="2400" dirty="0"/>
              <a:t>dari satu sumber ke tempat tujuan yang berbeda-beda dan dari beberapa sumber ke suatu tempat tujuan yang berbeda</a:t>
            </a:r>
            <a:r>
              <a:rPr lang="id-ID" sz="2400" dirty="0" smtClean="0"/>
              <a:t>.</a:t>
            </a:r>
          </a:p>
          <a:p>
            <a:pPr lvl="0">
              <a:lnSpc>
                <a:spcPct val="110000"/>
              </a:lnSpc>
              <a:spcBef>
                <a:spcPts val="1200"/>
              </a:spcBef>
            </a:pPr>
            <a:r>
              <a:rPr lang="en-US" sz="2400" dirty="0"/>
              <a:t>Model </a:t>
            </a:r>
            <a:r>
              <a:rPr lang="en-US" sz="2400" dirty="0" err="1"/>
              <a:t>transportasi</a:t>
            </a:r>
            <a:r>
              <a:rPr lang="en-US" sz="2400" dirty="0"/>
              <a:t> </a:t>
            </a:r>
            <a:r>
              <a:rPr lang="id-ID" sz="2400" dirty="0" smtClean="0"/>
              <a:t>mem</a:t>
            </a:r>
            <a:r>
              <a:rPr lang="en-US" sz="2400" dirty="0" err="1" smtClean="0"/>
              <a:t>bahas</a:t>
            </a:r>
            <a:r>
              <a:rPr lang="en-US" sz="2400" dirty="0" smtClean="0"/>
              <a:t> </a:t>
            </a:r>
            <a:r>
              <a:rPr lang="id-ID" sz="2400" dirty="0" smtClean="0"/>
              <a:t>tentang </a:t>
            </a:r>
            <a:r>
              <a:rPr lang="en-US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penentuan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rencana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minimum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untuk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commodity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sejumlah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lokasi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sumber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2400" dirty="0" smtClean="0"/>
              <a:t>(</a:t>
            </a:r>
            <a:r>
              <a:rPr lang="en-US" sz="2400" dirty="0" err="1" smtClean="0"/>
              <a:t>pabrik</a:t>
            </a:r>
            <a:r>
              <a:rPr lang="en-US" sz="2400" dirty="0"/>
              <a:t>, </a:t>
            </a:r>
            <a:r>
              <a:rPr lang="en-US" sz="2400" dirty="0" err="1"/>
              <a:t>lokasi</a:t>
            </a:r>
            <a:r>
              <a:rPr lang="en-US" sz="2400" dirty="0"/>
              <a:t> </a:t>
            </a:r>
            <a:r>
              <a:rPr lang="en-US" sz="2400" dirty="0" err="1"/>
              <a:t>penambangan</a:t>
            </a:r>
            <a:r>
              <a:rPr lang="en-US" sz="2400" dirty="0"/>
              <a:t>, </a:t>
            </a:r>
            <a:r>
              <a:rPr lang="en-US" sz="2400" dirty="0" err="1"/>
              <a:t>pelabuhan</a:t>
            </a:r>
            <a:r>
              <a:rPr lang="en-US" sz="2400" dirty="0"/>
              <a:t>, </a:t>
            </a:r>
            <a:r>
              <a:rPr lang="en-US" sz="2400" dirty="0" err="1" smtClean="0"/>
              <a:t>dsb</a:t>
            </a:r>
            <a:r>
              <a:rPr lang="id-ID" sz="2400" dirty="0" smtClean="0"/>
              <a:t>)</a:t>
            </a:r>
            <a:r>
              <a:rPr lang="en-US" sz="2400" dirty="0" smtClean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sejumlah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lokasi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tujuan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d-ID" sz="2400" dirty="0" smtClean="0"/>
              <a:t>(</a:t>
            </a:r>
            <a:r>
              <a:rPr lang="en-US" sz="2400" dirty="0" err="1" smtClean="0"/>
              <a:t>gudang</a:t>
            </a:r>
            <a:r>
              <a:rPr lang="en-US" sz="2400" dirty="0"/>
              <a:t>, </a:t>
            </a:r>
            <a:r>
              <a:rPr lang="en-US" sz="2400" dirty="0" err="1"/>
              <a:t>pusat</a:t>
            </a:r>
            <a:r>
              <a:rPr lang="en-US" sz="2400" dirty="0"/>
              <a:t> </a:t>
            </a:r>
            <a:r>
              <a:rPr lang="en-US" sz="2400" dirty="0" err="1"/>
              <a:t>distribusi</a:t>
            </a:r>
            <a:r>
              <a:rPr lang="en-US" sz="2400" dirty="0"/>
              <a:t>, </a:t>
            </a:r>
            <a:r>
              <a:rPr lang="en-US" sz="2400" dirty="0" err="1"/>
              <a:t>wilayah</a:t>
            </a:r>
            <a:r>
              <a:rPr lang="en-US" sz="2400" dirty="0"/>
              <a:t> </a:t>
            </a:r>
            <a:r>
              <a:rPr lang="en-US" sz="2400" dirty="0" err="1"/>
              <a:t>pemasaran</a:t>
            </a:r>
            <a:r>
              <a:rPr lang="en-US" sz="2400" dirty="0"/>
              <a:t>, </a:t>
            </a:r>
            <a:r>
              <a:rPr lang="en-US" sz="2400" dirty="0" err="1" smtClean="0"/>
              <a:t>dsb</a:t>
            </a:r>
            <a:r>
              <a:rPr lang="id-ID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098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latin typeface="+mj-lt"/>
              </a:rPr>
              <a:t>Pengertian </a:t>
            </a:r>
            <a:endParaRPr lang="id-ID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40768"/>
            <a:ext cx="8208912" cy="5517232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id-ID" sz="2800" dirty="0" smtClean="0"/>
              <a:t>Beberapa </a:t>
            </a:r>
            <a:r>
              <a:rPr lang="es-ES" sz="2800" dirty="0" err="1" smtClean="0"/>
              <a:t>metode</a:t>
            </a:r>
            <a:r>
              <a:rPr lang="es-ES" sz="2800" dirty="0" smtClean="0"/>
              <a:t> </a:t>
            </a:r>
            <a:r>
              <a:rPr lang="id-ID" sz="2800" dirty="0" smtClean="0"/>
              <a:t>yang digunakan adalah :</a:t>
            </a:r>
          </a:p>
          <a:p>
            <a:pPr marL="801688" lvl="1" indent="-390525">
              <a:spcBef>
                <a:spcPts val="1200"/>
              </a:spcBef>
            </a:pPr>
            <a:r>
              <a:rPr lang="es-ES" sz="2400" i="1" dirty="0" err="1" smtClean="0"/>
              <a:t>Stepping</a:t>
            </a:r>
            <a:r>
              <a:rPr lang="es-ES" sz="2400" i="1" dirty="0" smtClean="0"/>
              <a:t> Stone</a:t>
            </a:r>
            <a:endParaRPr lang="id-ID" sz="2400" i="1" dirty="0" smtClean="0"/>
          </a:p>
          <a:p>
            <a:pPr marL="801688" lvl="1" indent="-390525">
              <a:spcBef>
                <a:spcPts val="1200"/>
              </a:spcBef>
            </a:pPr>
            <a:r>
              <a:rPr lang="es-ES" sz="2400" i="1" dirty="0" err="1" smtClean="0"/>
              <a:t>Vogel’s</a:t>
            </a:r>
            <a:r>
              <a:rPr lang="es-ES" sz="2400" i="1" dirty="0" smtClean="0"/>
              <a:t> </a:t>
            </a:r>
            <a:r>
              <a:rPr lang="es-ES" sz="2400" i="1" dirty="0" err="1"/>
              <a:t>Approximation</a:t>
            </a:r>
            <a:r>
              <a:rPr lang="es-ES" sz="2400" i="1" dirty="0"/>
              <a:t> </a:t>
            </a:r>
            <a:r>
              <a:rPr lang="es-ES" sz="2400" i="1" dirty="0" err="1"/>
              <a:t>Methods</a:t>
            </a:r>
            <a:r>
              <a:rPr lang="es-ES" sz="2400" i="1" dirty="0"/>
              <a:t> (VAM</a:t>
            </a:r>
            <a:r>
              <a:rPr lang="es-ES" sz="2400" i="1" dirty="0" smtClean="0"/>
              <a:t>)</a:t>
            </a:r>
            <a:endParaRPr lang="id-ID" sz="2400" i="1" dirty="0" smtClean="0"/>
          </a:p>
          <a:p>
            <a:pPr marL="801688" lvl="1" indent="-390525">
              <a:spcBef>
                <a:spcPts val="1200"/>
              </a:spcBef>
            </a:pPr>
            <a:r>
              <a:rPr lang="es-ES" sz="2400" i="1" dirty="0" smtClean="0"/>
              <a:t>MODI </a:t>
            </a:r>
            <a:r>
              <a:rPr lang="es-ES" sz="2400" i="1" dirty="0"/>
              <a:t>(</a:t>
            </a:r>
            <a:r>
              <a:rPr lang="es-ES" sz="2400" i="1" dirty="0" err="1"/>
              <a:t>Modified</a:t>
            </a:r>
            <a:r>
              <a:rPr lang="es-ES" sz="2400" i="1" dirty="0"/>
              <a:t> </a:t>
            </a:r>
            <a:r>
              <a:rPr lang="es-ES" sz="2400" i="1" dirty="0" err="1"/>
              <a:t>Distribution</a:t>
            </a:r>
            <a:r>
              <a:rPr lang="es-ES" sz="2400" i="1" dirty="0" smtClean="0"/>
              <a:t>).</a:t>
            </a:r>
            <a:endParaRPr lang="id-ID" sz="2400" i="1" dirty="0" smtClean="0"/>
          </a:p>
          <a:p>
            <a:pPr marL="801688" lvl="1" indent="-390525">
              <a:spcBef>
                <a:spcPts val="1200"/>
              </a:spcBef>
            </a:pPr>
            <a:endParaRPr lang="id-ID" sz="2400" i="1" dirty="0" smtClean="0"/>
          </a:p>
          <a:p>
            <a:pPr lvl="0">
              <a:spcBef>
                <a:spcPts val="1200"/>
              </a:spcBef>
            </a:pPr>
            <a:r>
              <a:rPr lang="id-ID" sz="2800" dirty="0"/>
              <a:t>Syarat untuk mem</a:t>
            </a:r>
            <a:r>
              <a:rPr lang="es-ES" sz="2800" dirty="0" err="1"/>
              <a:t>buat</a:t>
            </a:r>
            <a:r>
              <a:rPr lang="es-ES" sz="2800" dirty="0"/>
              <a:t> </a:t>
            </a:r>
            <a:r>
              <a:rPr lang="es-ES" sz="2800" dirty="0" err="1"/>
              <a:t>model</a:t>
            </a:r>
            <a:r>
              <a:rPr lang="es-ES" sz="2800" dirty="0"/>
              <a:t> </a:t>
            </a:r>
            <a:r>
              <a:rPr lang="es-ES" sz="2800" dirty="0" err="1"/>
              <a:t>transportasi</a:t>
            </a:r>
            <a:r>
              <a:rPr lang="es-ES" sz="2800" dirty="0"/>
              <a:t> dan </a:t>
            </a:r>
            <a:r>
              <a:rPr lang="es-ES" sz="2800" dirty="0" err="1"/>
              <a:t>tabel</a:t>
            </a:r>
            <a:r>
              <a:rPr lang="es-ES" sz="2800" dirty="0"/>
              <a:t> </a:t>
            </a:r>
            <a:r>
              <a:rPr lang="es-ES" sz="2800" dirty="0" err="1"/>
              <a:t>transportasi</a:t>
            </a:r>
            <a:r>
              <a:rPr lang="id-ID" sz="2800" dirty="0"/>
              <a:t> adalah harus ada data-data sbb:</a:t>
            </a:r>
          </a:p>
          <a:p>
            <a:pPr marL="808038" lvl="1" indent="-396875">
              <a:spcBef>
                <a:spcPts val="1200"/>
              </a:spcBef>
            </a:pPr>
            <a:r>
              <a:rPr lang="id-ID" sz="2400" dirty="0"/>
              <a:t>Data </a:t>
            </a:r>
            <a:r>
              <a:rPr lang="es-ES" sz="2400" dirty="0" err="1"/>
              <a:t>tingkat</a:t>
            </a:r>
            <a:r>
              <a:rPr lang="es-ES" sz="2400" dirty="0"/>
              <a:t> </a:t>
            </a:r>
            <a:r>
              <a:rPr lang="es-ES" sz="2400" dirty="0" err="1"/>
              <a:t>supply</a:t>
            </a:r>
            <a:r>
              <a:rPr lang="es-ES" sz="2400" dirty="0"/>
              <a:t> </a:t>
            </a:r>
            <a:r>
              <a:rPr lang="es-ES" sz="2400" dirty="0" err="1"/>
              <a:t>atau</a:t>
            </a:r>
            <a:r>
              <a:rPr lang="es-ES" sz="2400" dirty="0"/>
              <a:t> </a:t>
            </a:r>
            <a:r>
              <a:rPr lang="es-ES" sz="2400" dirty="0" err="1"/>
              <a:t>kapasitas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sumber</a:t>
            </a:r>
            <a:endParaRPr lang="id-ID" sz="2400" dirty="0"/>
          </a:p>
          <a:p>
            <a:pPr marL="808038" lvl="1" indent="-396875">
              <a:spcBef>
                <a:spcPts val="1200"/>
              </a:spcBef>
            </a:pPr>
            <a:r>
              <a:rPr lang="id-ID" sz="2400" dirty="0"/>
              <a:t>Data </a:t>
            </a:r>
            <a:r>
              <a:rPr lang="es-ES" sz="2400" dirty="0"/>
              <a:t> </a:t>
            </a:r>
            <a:r>
              <a:rPr lang="es-ES" sz="2400" dirty="0" err="1"/>
              <a:t>tingkat</a:t>
            </a:r>
            <a:r>
              <a:rPr lang="es-ES" sz="2400" dirty="0"/>
              <a:t> </a:t>
            </a:r>
            <a:r>
              <a:rPr lang="es-ES" sz="2400" dirty="0" err="1"/>
              <a:t>demand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tujuan</a:t>
            </a:r>
            <a:endParaRPr lang="id-ID" sz="2400" dirty="0"/>
          </a:p>
          <a:p>
            <a:pPr marL="808038" lvl="1" indent="-396875">
              <a:spcBef>
                <a:spcPts val="1200"/>
              </a:spcBef>
            </a:pPr>
            <a:r>
              <a:rPr lang="id-ID" sz="2400" dirty="0"/>
              <a:t>Data b</a:t>
            </a:r>
            <a:r>
              <a:rPr lang="es-ES" sz="2400" dirty="0" err="1"/>
              <a:t>iaya</a:t>
            </a:r>
            <a:r>
              <a:rPr lang="es-ES" sz="2400" dirty="0"/>
              <a:t> </a:t>
            </a:r>
            <a:r>
              <a:rPr lang="es-ES" sz="2400" dirty="0" err="1"/>
              <a:t>transportasi</a:t>
            </a:r>
            <a:r>
              <a:rPr lang="es-ES" sz="2400" dirty="0"/>
              <a:t> per </a:t>
            </a:r>
            <a:r>
              <a:rPr lang="es-ES" sz="2400" dirty="0" err="1"/>
              <a:t>unit</a:t>
            </a:r>
            <a:r>
              <a:rPr lang="es-ES" sz="2400" dirty="0"/>
              <a:t> </a:t>
            </a:r>
            <a:r>
              <a:rPr lang="es-ES" sz="2400" dirty="0" err="1"/>
              <a:t>komoditas</a:t>
            </a:r>
            <a:r>
              <a:rPr lang="es-ES" sz="2400" dirty="0"/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sumber</a:t>
            </a:r>
            <a:r>
              <a:rPr lang="es-ES" sz="2400" dirty="0"/>
              <a:t>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tujuan</a:t>
            </a:r>
            <a:r>
              <a:rPr lang="es-ES" sz="2400" dirty="0"/>
              <a:t>.</a:t>
            </a:r>
            <a:endParaRPr lang="id-ID" sz="2400" dirty="0"/>
          </a:p>
          <a:p>
            <a:pPr marL="801688" lvl="1" indent="-390525">
              <a:spcBef>
                <a:spcPts val="1200"/>
              </a:spcBef>
            </a:pPr>
            <a:endParaRPr lang="id-ID" sz="2400" i="1" dirty="0"/>
          </a:p>
        </p:txBody>
      </p:sp>
    </p:spTree>
    <p:extLst>
      <p:ext uri="{BB962C8B-B14F-4D97-AF65-F5344CB8AC3E}">
        <p14:creationId xmlns:p14="http://schemas.microsoft.com/office/powerpoint/2010/main" val="249743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latin typeface="+mj-lt"/>
              </a:rPr>
              <a:t>Pengertian </a:t>
            </a:r>
            <a:endParaRPr lang="id-ID" sz="4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340768"/>
            <a:ext cx="8208912" cy="5517232"/>
          </a:xfrm>
        </p:spPr>
        <p:txBody>
          <a:bodyPr>
            <a:normAutofit/>
          </a:bodyPr>
          <a:lstStyle/>
          <a:p>
            <a:pPr lvl="0">
              <a:spcBef>
                <a:spcPts val="1200"/>
              </a:spcBef>
            </a:pPr>
            <a:r>
              <a:rPr lang="es-ES" sz="2400" dirty="0" err="1" smtClean="0"/>
              <a:t>Karena</a:t>
            </a:r>
            <a:r>
              <a:rPr lang="es-ES" sz="2400" dirty="0" smtClean="0"/>
              <a:t> </a:t>
            </a:r>
            <a:r>
              <a:rPr lang="es-ES" sz="2400" dirty="0" err="1"/>
              <a:t>hanya</a:t>
            </a:r>
            <a:r>
              <a:rPr lang="es-ES" sz="2400" dirty="0"/>
              <a:t> </a:t>
            </a:r>
            <a:r>
              <a:rPr lang="es-ES" sz="2400" dirty="0" err="1"/>
              <a:t>terdiri</a:t>
            </a:r>
            <a:r>
              <a:rPr lang="es-ES" sz="2400" dirty="0"/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satu</a:t>
            </a:r>
            <a:r>
              <a:rPr lang="es-ES" sz="2400" dirty="0"/>
              <a:t> </a:t>
            </a:r>
            <a:r>
              <a:rPr lang="es-ES" sz="2400" dirty="0" err="1"/>
              <a:t>komoditi</a:t>
            </a:r>
            <a:r>
              <a:rPr lang="es-ES" sz="2400" dirty="0"/>
              <a:t> (</a:t>
            </a:r>
            <a:r>
              <a:rPr lang="es-ES" sz="2400" i="1" dirty="0"/>
              <a:t>single </a:t>
            </a:r>
            <a:r>
              <a:rPr lang="es-ES" sz="2400" i="1" dirty="0" err="1"/>
              <a:t>commodity</a:t>
            </a:r>
            <a:r>
              <a:rPr lang="es-ES" sz="2400" dirty="0"/>
              <a:t>), </a:t>
            </a:r>
            <a:r>
              <a:rPr lang="es-ES" sz="2400" dirty="0" err="1"/>
              <a:t>maka</a:t>
            </a:r>
            <a:r>
              <a:rPr lang="es-ES" sz="2400" dirty="0"/>
              <a:t> </a:t>
            </a:r>
            <a:r>
              <a:rPr lang="es-ES" sz="2400" dirty="0" err="1"/>
              <a:t>suatu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tujuan</a:t>
            </a:r>
            <a:r>
              <a:rPr lang="es-ES" sz="2400" dirty="0"/>
              <a:t> </a:t>
            </a:r>
            <a:r>
              <a:rPr lang="es-ES" sz="2400" dirty="0" err="1"/>
              <a:t>dapat</a:t>
            </a:r>
            <a:r>
              <a:rPr lang="es-ES" sz="2400" dirty="0"/>
              <a:t> </a:t>
            </a:r>
            <a:r>
              <a:rPr lang="es-ES" sz="2400" dirty="0" err="1"/>
              <a:t>memenuhi</a:t>
            </a:r>
            <a:r>
              <a:rPr lang="es-ES" sz="2400" dirty="0"/>
              <a:t> </a:t>
            </a:r>
            <a:r>
              <a:rPr lang="es-ES" sz="2400" dirty="0" err="1"/>
              <a:t>permintaannya</a:t>
            </a:r>
            <a:r>
              <a:rPr lang="es-ES" sz="2400" dirty="0"/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satu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sumber</a:t>
            </a:r>
            <a:r>
              <a:rPr lang="es-ES" sz="2400" dirty="0"/>
              <a:t>.  </a:t>
            </a:r>
            <a:endParaRPr lang="id-ID" sz="2400" dirty="0" smtClean="0"/>
          </a:p>
          <a:p>
            <a:pPr lvl="0">
              <a:spcBef>
                <a:spcPts val="1200"/>
              </a:spcBef>
            </a:pPr>
            <a:r>
              <a:rPr lang="es-ES" sz="2400" dirty="0" err="1" smtClean="0"/>
              <a:t>Tujuan</a:t>
            </a:r>
            <a:r>
              <a:rPr lang="es-ES" sz="2400" dirty="0" smtClean="0"/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model</a:t>
            </a:r>
            <a:r>
              <a:rPr lang="es-ES" sz="2400" dirty="0"/>
              <a:t> </a:t>
            </a:r>
            <a:r>
              <a:rPr lang="es-ES" sz="2400" dirty="0" err="1"/>
              <a:t>transportasi</a:t>
            </a:r>
            <a:r>
              <a:rPr lang="es-ES" sz="2400" dirty="0"/>
              <a:t> </a:t>
            </a:r>
            <a:r>
              <a:rPr lang="es-ES" sz="2400" dirty="0" err="1"/>
              <a:t>adalah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menentukan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jumlah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yang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dapat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dikirim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sumber</a:t>
            </a:r>
            <a:r>
              <a:rPr lang="es-ES" sz="2400" dirty="0"/>
              <a:t>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lokasi</a:t>
            </a:r>
            <a:r>
              <a:rPr lang="es-ES" sz="2400" dirty="0"/>
              <a:t> </a:t>
            </a:r>
            <a:r>
              <a:rPr lang="es-ES" sz="2400" dirty="0" err="1"/>
              <a:t>tujuan</a:t>
            </a:r>
            <a:r>
              <a:rPr lang="es-ES" sz="2400" dirty="0"/>
              <a:t> yang </a:t>
            </a:r>
            <a:r>
              <a:rPr lang="es-ES" sz="2400" dirty="0" err="1"/>
              <a:t>memberikan</a:t>
            </a:r>
            <a:r>
              <a:rPr lang="es-ES" sz="2400" dirty="0"/>
              <a:t> 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transportasi</a:t>
            </a:r>
            <a:r>
              <a:rPr lang="es-E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minimum</a:t>
            </a:r>
            <a:r>
              <a:rPr lang="es-ES" sz="2400" dirty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258235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/>
              <a:t>Pendahuluan  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136904" cy="5328592"/>
          </a:xfrm>
        </p:spPr>
        <p:txBody>
          <a:bodyPr>
            <a:normAutofit/>
          </a:bodyPr>
          <a:lstStyle/>
          <a:p>
            <a:pPr marL="355600" lvl="1">
              <a:spcBef>
                <a:spcPts val="1200"/>
              </a:spcBef>
            </a:pPr>
            <a:r>
              <a:rPr lang="id-ID" sz="2400" dirty="0" smtClean="0"/>
              <a:t>Salah satu </a:t>
            </a:r>
            <a:r>
              <a:rPr lang="id-ID" sz="2400" dirty="0" smtClean="0">
                <a:solidFill>
                  <a:srgbClr val="0070C0"/>
                </a:solidFill>
              </a:rPr>
              <a:t>faktor</a:t>
            </a:r>
            <a:r>
              <a:rPr lang="id-ID" sz="2400" dirty="0" smtClean="0"/>
              <a:t> yang menentukan  </a:t>
            </a:r>
            <a:r>
              <a:rPr lang="id-ID" sz="2400" dirty="0" smtClean="0">
                <a:solidFill>
                  <a:srgbClr val="0070C0"/>
                </a:solidFill>
              </a:rPr>
              <a:t>produk yang kompetitif </a:t>
            </a:r>
            <a:r>
              <a:rPr lang="id-ID" sz="2400" dirty="0" smtClean="0"/>
              <a:t>di pasar adalah kemampuan </a:t>
            </a:r>
            <a:r>
              <a:rPr lang="id-ID" sz="2400" dirty="0"/>
              <a:t>untuk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mengirimkan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produk </a:t>
            </a:r>
            <a:r>
              <a:rPr lang="id-ID" sz="2400" dirty="0"/>
              <a:t>ke pelanggan secara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tepat waktu</a:t>
            </a:r>
            <a:r>
              <a:rPr lang="id-ID" sz="2400" dirty="0"/>
              <a:t>, dalam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jumlah yang sesuai </a:t>
            </a:r>
            <a:r>
              <a:rPr lang="id-ID" sz="2400" dirty="0"/>
              <a:t>dan dalam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kondisi yang </a:t>
            </a: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baik</a:t>
            </a:r>
            <a:r>
              <a:rPr lang="id-ID" sz="2400" dirty="0" smtClean="0"/>
              <a:t>. </a:t>
            </a:r>
          </a:p>
          <a:p>
            <a:pPr marL="355600" lvl="1">
              <a:spcBef>
                <a:spcPts val="1200"/>
              </a:spcBef>
            </a:pPr>
            <a:r>
              <a:rPr lang="id-ID" sz="2400" dirty="0" smtClean="0"/>
              <a:t>Kemampuan untuk mengelola jaringan distribusi merupakan komponen yang penting bagi dunia industri.  </a:t>
            </a:r>
          </a:p>
          <a:p>
            <a:pPr marL="355600" lvl="1">
              <a:spcBef>
                <a:spcPts val="1200"/>
              </a:spcBef>
            </a:pPr>
            <a:r>
              <a:rPr lang="id-ID" sz="2400" dirty="0"/>
              <a:t>Dalam sistem logistik, transportasi berperan dalam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perencanaan, penjadwalan, dan pengendalian aktivitas </a:t>
            </a:r>
            <a:r>
              <a:rPr lang="id-ID" sz="2400" dirty="0"/>
              <a:t>yang berkaitan dengan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moda, vendor, dan pemindahan persediaan masuk dan keluar </a:t>
            </a:r>
            <a:r>
              <a:rPr lang="id-ID" sz="2400" dirty="0"/>
              <a:t>suatu organisasi. </a:t>
            </a:r>
            <a:endParaRPr lang="id-ID" sz="2400" dirty="0" smtClean="0"/>
          </a:p>
          <a:p>
            <a:pPr marL="355600" lvl="1">
              <a:spcBef>
                <a:spcPts val="1200"/>
              </a:spcBef>
            </a:pPr>
            <a:endParaRPr lang="id-ID" sz="2400" dirty="0"/>
          </a:p>
          <a:p>
            <a:pPr marL="355600" lvl="1" algn="r">
              <a:spcBef>
                <a:spcPts val="1200"/>
              </a:spcBef>
            </a:pPr>
            <a:r>
              <a:rPr lang="id-ID" sz="2400" dirty="0" smtClean="0"/>
              <a:t>Teknologi.............</a:t>
            </a:r>
          </a:p>
        </p:txBody>
      </p:sp>
    </p:spTree>
    <p:extLst>
      <p:ext uri="{BB962C8B-B14F-4D97-AF65-F5344CB8AC3E}">
        <p14:creationId xmlns:p14="http://schemas.microsoft.com/office/powerpoint/2010/main" val="25353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7897688" cy="4800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i="1" dirty="0"/>
              <a:t>Stepping Stone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solusi</a:t>
            </a:r>
            <a:r>
              <a:rPr lang="en-US" sz="2400" dirty="0"/>
              <a:t> optimal </a:t>
            </a:r>
            <a:r>
              <a:rPr lang="en-US" sz="2400" dirty="0" err="1"/>
              <a:t>masalah</a:t>
            </a:r>
            <a:r>
              <a:rPr lang="en-US" sz="2400" dirty="0"/>
              <a:t> </a:t>
            </a:r>
            <a:r>
              <a:rPr lang="en-US" sz="2400" dirty="0" err="1"/>
              <a:t>transportasi</a:t>
            </a:r>
            <a:r>
              <a:rPr lang="en-US" sz="2400" dirty="0"/>
              <a:t> (</a:t>
            </a:r>
            <a:r>
              <a:rPr lang="en-US" sz="2400" i="1" dirty="0" smtClean="0"/>
              <a:t>T</a:t>
            </a:r>
            <a:r>
              <a:rPr lang="id-ID" sz="2400" i="1" dirty="0" smtClean="0"/>
              <a:t>otal </a:t>
            </a:r>
            <a:r>
              <a:rPr lang="en-US" sz="2400" i="1" dirty="0" smtClean="0"/>
              <a:t>C</a:t>
            </a:r>
            <a:r>
              <a:rPr lang="id-ID" sz="2400" i="1" dirty="0" smtClean="0"/>
              <a:t>ost</a:t>
            </a:r>
            <a:r>
              <a:rPr lang="en-US" sz="2400" dirty="0" smtClean="0"/>
              <a:t> </a:t>
            </a:r>
            <a:r>
              <a:rPr lang="id-ID" sz="2400" dirty="0" smtClean="0"/>
              <a:t> </a:t>
            </a:r>
            <a:r>
              <a:rPr lang="en-US" sz="2400" dirty="0" smtClean="0"/>
              <a:t>yang </a:t>
            </a:r>
            <a:r>
              <a:rPr lang="en-US" sz="2400" dirty="0"/>
              <a:t>minimum</a:t>
            </a:r>
            <a:r>
              <a:rPr lang="en-US" sz="2400" dirty="0" smtClean="0"/>
              <a:t>)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en-US" sz="2400" dirty="0" err="1" smtClean="0"/>
              <a:t>Metode</a:t>
            </a:r>
            <a:r>
              <a:rPr lang="en-US" sz="2400" dirty="0" smtClean="0"/>
              <a:t> </a:t>
            </a:r>
            <a:r>
              <a:rPr lang="en-US" sz="2400" dirty="0" err="1" smtClean="0"/>
              <a:t>ini</a:t>
            </a:r>
            <a:r>
              <a:rPr lang="en-US" sz="2400" dirty="0" smtClean="0"/>
              <a:t> </a:t>
            </a:r>
            <a:r>
              <a:rPr lang="en-US" sz="2400" dirty="0" err="1"/>
              <a:t>bersifat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 and error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mencoba-coba</a:t>
            </a:r>
            <a:r>
              <a:rPr lang="en-US" sz="2400" dirty="0"/>
              <a:t> </a:t>
            </a:r>
            <a:r>
              <a:rPr lang="en-US" sz="2400" dirty="0" err="1"/>
              <a:t>memindahkan</a:t>
            </a:r>
            <a:r>
              <a:rPr lang="en-US" sz="2400" dirty="0"/>
              <a:t> </a:t>
            </a:r>
            <a:r>
              <a:rPr lang="en-US" sz="2400" dirty="0" err="1"/>
              <a:t>sel</a:t>
            </a:r>
            <a:r>
              <a:rPr lang="en-US" sz="2400" dirty="0"/>
              <a:t> yang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isinya</a:t>
            </a:r>
            <a:r>
              <a:rPr lang="en-US" sz="2400" dirty="0"/>
              <a:t> (</a:t>
            </a:r>
            <a:r>
              <a:rPr lang="en-US" sz="2400" i="1" dirty="0"/>
              <a:t>stone</a:t>
            </a:r>
            <a:r>
              <a:rPr lang="en-US" sz="2400" dirty="0"/>
              <a:t>)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sel</a:t>
            </a:r>
            <a:r>
              <a:rPr lang="en-US" sz="2400" dirty="0"/>
              <a:t> yang </a:t>
            </a:r>
            <a:r>
              <a:rPr lang="en-US" sz="2400" dirty="0" err="1"/>
              <a:t>kosong</a:t>
            </a:r>
            <a:r>
              <a:rPr lang="en-US" sz="2400" dirty="0"/>
              <a:t> (</a:t>
            </a:r>
            <a:r>
              <a:rPr lang="en-US" sz="2400" i="1" dirty="0"/>
              <a:t>water</a:t>
            </a:r>
            <a:r>
              <a:rPr lang="en-US" sz="2400" dirty="0"/>
              <a:t>). 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n-US" sz="2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emindahan</a:t>
            </a:r>
            <a:r>
              <a:rPr lang="en-US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harus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mengurangi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biaya</a:t>
            </a:r>
            <a:r>
              <a:rPr lang="en-US" sz="2400" dirty="0"/>
              <a:t>, </a:t>
            </a:r>
            <a:r>
              <a:rPr lang="id-ID" sz="2400" dirty="0" smtClean="0"/>
              <a:t>sehingga </a:t>
            </a:r>
            <a:r>
              <a:rPr lang="en-US" sz="2400" dirty="0" smtClean="0"/>
              <a:t> </a:t>
            </a:r>
            <a:r>
              <a:rPr lang="en-US" sz="2400" dirty="0" err="1"/>
              <a:t>harus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C00000"/>
                </a:solidFill>
              </a:rPr>
              <a:t>dipilih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sel-sel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kosong</a:t>
            </a:r>
            <a:r>
              <a:rPr lang="en-US" sz="2400" dirty="0">
                <a:solidFill>
                  <a:srgbClr val="C00000"/>
                </a:solidFill>
              </a:rPr>
              <a:t> yang </a:t>
            </a:r>
            <a:r>
              <a:rPr lang="en-US" sz="2400" dirty="0" err="1">
                <a:solidFill>
                  <a:srgbClr val="C00000"/>
                </a:solidFill>
              </a:rPr>
              <a:t>biaya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transportasinya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kecil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C00000"/>
                </a:solidFill>
              </a:rPr>
              <a:t>memungkinkan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dilakukan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pemindahan</a:t>
            </a:r>
            <a:r>
              <a:rPr lang="en-US" sz="2400" dirty="0" smtClean="0"/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6080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7897688" cy="48006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id-ID" sz="2400" dirty="0" smtClean="0"/>
              <a:t>Langkah-langkah </a:t>
            </a:r>
            <a:r>
              <a:rPr lang="id-ID" sz="2400" dirty="0"/>
              <a:t>pemecahan masalah: </a:t>
            </a:r>
            <a:endParaRPr lang="id-ID" sz="2400" dirty="0" smtClean="0"/>
          </a:p>
          <a:p>
            <a:pPr marL="868680" lvl="1" indent="-457200">
              <a:spcBef>
                <a:spcPts val="1200"/>
              </a:spcBef>
              <a:buClr>
                <a:srgbClr val="002060"/>
              </a:buClr>
              <a:buFont typeface="+mj-lt"/>
              <a:buAutoNum type="arabicPeriod"/>
            </a:pPr>
            <a:r>
              <a:rPr lang="id-ID" sz="2400" dirty="0" smtClean="0"/>
              <a:t>Penyusunan </a:t>
            </a:r>
            <a:r>
              <a:rPr lang="id-ID" sz="2400" dirty="0"/>
              <a:t>tabel alokasi </a:t>
            </a:r>
            <a:endParaRPr lang="id-ID" sz="2400" dirty="0" smtClean="0"/>
          </a:p>
          <a:p>
            <a:pPr marL="868680" lvl="1" indent="-457200">
              <a:spcBef>
                <a:spcPts val="1200"/>
              </a:spcBef>
              <a:buClr>
                <a:srgbClr val="002060"/>
              </a:buClr>
              <a:buFont typeface="+mj-lt"/>
              <a:buAutoNum type="arabicPeriod"/>
            </a:pPr>
            <a:r>
              <a:rPr lang="id-ID" sz="2400" dirty="0" smtClean="0"/>
              <a:t>Prosedur </a:t>
            </a:r>
            <a:r>
              <a:rPr lang="id-ID" sz="2400" dirty="0"/>
              <a:t>alokasi </a:t>
            </a:r>
            <a:endParaRPr lang="id-ID" sz="2400" dirty="0" smtClean="0"/>
          </a:p>
          <a:p>
            <a:pPr marL="868680" lvl="1" indent="-457200">
              <a:spcBef>
                <a:spcPts val="1200"/>
              </a:spcBef>
              <a:buClr>
                <a:srgbClr val="002060"/>
              </a:buClr>
              <a:buFont typeface="+mj-lt"/>
              <a:buAutoNum type="arabicPeriod"/>
            </a:pPr>
            <a:r>
              <a:rPr lang="id-ID" sz="2400" dirty="0" smtClean="0"/>
              <a:t>Mengubah </a:t>
            </a:r>
            <a:r>
              <a:rPr lang="id-ID" sz="2400" dirty="0"/>
              <a:t>alokasi secara </a:t>
            </a:r>
            <a:r>
              <a:rPr lang="id-ID" sz="2400" i="1" dirty="0"/>
              <a:t>trial and error</a:t>
            </a:r>
          </a:p>
        </p:txBody>
      </p:sp>
    </p:spTree>
    <p:extLst>
      <p:ext uri="{BB962C8B-B14F-4D97-AF65-F5344CB8AC3E}">
        <p14:creationId xmlns:p14="http://schemas.microsoft.com/office/powerpoint/2010/main" val="2934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28800"/>
            <a:ext cx="8208912" cy="5040560"/>
          </a:xfrm>
        </p:spPr>
        <p:txBody>
          <a:bodyPr>
            <a:normAutofit/>
          </a:bodyPr>
          <a:lstStyle/>
          <a:p>
            <a:pPr marL="114300" indent="0">
              <a:spcBef>
                <a:spcPts val="1200"/>
              </a:spcBef>
              <a:buNone/>
            </a:pPr>
            <a:r>
              <a:rPr lang="id-ID" sz="2800" dirty="0" smtClean="0"/>
              <a:t>Contoh :</a:t>
            </a:r>
          </a:p>
          <a:p>
            <a:pPr>
              <a:spcBef>
                <a:spcPts val="1200"/>
              </a:spcBef>
            </a:pPr>
            <a:r>
              <a:rPr lang="es-ES" sz="2400" dirty="0" err="1"/>
              <a:t>Suatu</a:t>
            </a:r>
            <a:r>
              <a:rPr lang="es-ES" sz="2400" dirty="0"/>
              <a:t> </a:t>
            </a:r>
            <a:r>
              <a:rPr lang="es-ES" sz="2400" dirty="0" err="1"/>
              <a:t>perusahaan</a:t>
            </a:r>
            <a:r>
              <a:rPr lang="es-ES" sz="2400" dirty="0"/>
              <a:t> </a:t>
            </a:r>
            <a:r>
              <a:rPr lang="es-ES" sz="2400" dirty="0" err="1"/>
              <a:t>memiliki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C00000"/>
                </a:solidFill>
              </a:rPr>
              <a:t>tiga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pabrik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/>
              <a:t>yang </a:t>
            </a:r>
            <a:r>
              <a:rPr lang="es-ES" sz="2400" dirty="0" err="1">
                <a:solidFill>
                  <a:srgbClr val="C00000"/>
                </a:solidFill>
              </a:rPr>
              <a:t>berlokasi</a:t>
            </a:r>
            <a:r>
              <a:rPr lang="es-ES" sz="2400" dirty="0">
                <a:solidFill>
                  <a:srgbClr val="C00000"/>
                </a:solidFill>
              </a:rPr>
              <a:t> di </a:t>
            </a:r>
            <a:r>
              <a:rPr lang="es-ES" sz="2400" dirty="0" err="1">
                <a:solidFill>
                  <a:srgbClr val="C00000"/>
                </a:solidFill>
              </a:rPr>
              <a:t>tiga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kota</a:t>
            </a:r>
            <a:r>
              <a:rPr lang="es-ES" sz="2400" dirty="0">
                <a:solidFill>
                  <a:srgbClr val="C00000"/>
                </a:solidFill>
              </a:rPr>
              <a:t> yang </a:t>
            </a:r>
            <a:r>
              <a:rPr lang="es-ES" sz="2400" dirty="0" err="1">
                <a:solidFill>
                  <a:srgbClr val="C00000"/>
                </a:solidFill>
              </a:rPr>
              <a:t>berbeda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/>
              <a:t>dengan</a:t>
            </a:r>
            <a:r>
              <a:rPr lang="es-ES" sz="2400" dirty="0"/>
              <a:t> </a:t>
            </a:r>
            <a:r>
              <a:rPr lang="es-ES" sz="2400" dirty="0" err="1"/>
              <a:t>kapasitas</a:t>
            </a:r>
            <a:r>
              <a:rPr lang="es-ES" sz="2400" dirty="0"/>
              <a:t> </a:t>
            </a:r>
            <a:r>
              <a:rPr lang="es-ES" sz="2400" dirty="0" err="1"/>
              <a:t>produksi</a:t>
            </a:r>
            <a:r>
              <a:rPr lang="es-ES" sz="2400" dirty="0"/>
              <a:t> per </a:t>
            </a:r>
            <a:r>
              <a:rPr lang="es-ES" sz="2400" dirty="0" err="1"/>
              <a:t>bulan</a:t>
            </a:r>
            <a:r>
              <a:rPr lang="es-ES" sz="2400" dirty="0"/>
              <a:t> </a:t>
            </a:r>
            <a:r>
              <a:rPr lang="es-ES" sz="2400" dirty="0" err="1"/>
              <a:t>adalah</a:t>
            </a:r>
            <a:r>
              <a:rPr lang="es-ES" sz="2400" dirty="0"/>
              <a:t> : </a:t>
            </a:r>
            <a:r>
              <a:rPr lang="es-ES" sz="2400" dirty="0" err="1"/>
              <a:t>Pabrik</a:t>
            </a:r>
            <a:r>
              <a:rPr lang="es-ES" sz="2400" dirty="0"/>
              <a:t> A = 90, </a:t>
            </a:r>
            <a:r>
              <a:rPr lang="es-ES" sz="2400" dirty="0" err="1"/>
              <a:t>Pabrik</a:t>
            </a:r>
            <a:r>
              <a:rPr lang="es-ES" sz="2400" dirty="0"/>
              <a:t> B = 60, dan </a:t>
            </a:r>
            <a:r>
              <a:rPr lang="es-ES" sz="2400" dirty="0" err="1"/>
              <a:t>Pabrik</a:t>
            </a:r>
            <a:r>
              <a:rPr lang="es-ES" sz="2400" dirty="0"/>
              <a:t> C = 50.  </a:t>
            </a: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es-ES" sz="2400" dirty="0" err="1" smtClean="0"/>
              <a:t>Perusahaan</a:t>
            </a:r>
            <a:r>
              <a:rPr lang="es-ES" sz="2400" dirty="0" smtClean="0"/>
              <a:t> </a:t>
            </a:r>
            <a:r>
              <a:rPr lang="es-ES" sz="2400" dirty="0" err="1"/>
              <a:t>tersebut</a:t>
            </a:r>
            <a:r>
              <a:rPr lang="es-ES" sz="2400" dirty="0"/>
              <a:t> juga </a:t>
            </a:r>
            <a:r>
              <a:rPr lang="es-ES" sz="2400" dirty="0" err="1"/>
              <a:t>mempunyai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C00000"/>
                </a:solidFill>
              </a:rPr>
              <a:t>tiga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gudang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/>
              <a:t>penyimpanan</a:t>
            </a:r>
            <a:r>
              <a:rPr lang="es-ES" sz="2400" dirty="0"/>
              <a:t> </a:t>
            </a:r>
            <a:r>
              <a:rPr lang="es-ES" sz="2400" dirty="0" err="1"/>
              <a:t>hasil</a:t>
            </a:r>
            <a:r>
              <a:rPr lang="es-ES" sz="2400" dirty="0"/>
              <a:t> </a:t>
            </a:r>
            <a:r>
              <a:rPr lang="es-ES" sz="2400" dirty="0" err="1"/>
              <a:t>produksinya</a:t>
            </a:r>
            <a:r>
              <a:rPr lang="es-ES" sz="2400" dirty="0"/>
              <a:t> yang </a:t>
            </a:r>
            <a:r>
              <a:rPr lang="es-ES" sz="2400" dirty="0" err="1">
                <a:solidFill>
                  <a:srgbClr val="C00000"/>
                </a:solidFill>
              </a:rPr>
              <a:t>berlokasi</a:t>
            </a:r>
            <a:r>
              <a:rPr lang="es-ES" sz="2400" dirty="0">
                <a:solidFill>
                  <a:srgbClr val="C00000"/>
                </a:solidFill>
              </a:rPr>
              <a:t> di </a:t>
            </a:r>
            <a:r>
              <a:rPr lang="es-ES" sz="2400" dirty="0" err="1">
                <a:solidFill>
                  <a:srgbClr val="C00000"/>
                </a:solidFill>
              </a:rPr>
              <a:t>tiga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kota</a:t>
            </a:r>
            <a:r>
              <a:rPr lang="es-ES" sz="2400" dirty="0">
                <a:solidFill>
                  <a:srgbClr val="C00000"/>
                </a:solidFill>
              </a:rPr>
              <a:t> yang </a:t>
            </a:r>
            <a:r>
              <a:rPr lang="es-ES" sz="2400" dirty="0" err="1">
                <a:solidFill>
                  <a:srgbClr val="C00000"/>
                </a:solidFill>
              </a:rPr>
              <a:t>berbeda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/>
              <a:t>dengan</a:t>
            </a:r>
            <a:r>
              <a:rPr lang="es-ES" sz="2400" dirty="0"/>
              <a:t> </a:t>
            </a:r>
            <a:r>
              <a:rPr lang="es-ES" sz="2400" dirty="0" err="1"/>
              <a:t>jumlah</a:t>
            </a:r>
            <a:r>
              <a:rPr lang="es-ES" sz="2400" dirty="0"/>
              <a:t> </a:t>
            </a:r>
            <a:r>
              <a:rPr lang="es-ES" sz="2400" dirty="0" err="1"/>
              <a:t>permintaan</a:t>
            </a:r>
            <a:r>
              <a:rPr lang="es-ES" sz="2400" dirty="0"/>
              <a:t> per </a:t>
            </a:r>
            <a:r>
              <a:rPr lang="es-ES" sz="2400" dirty="0" err="1"/>
              <a:t>bulan</a:t>
            </a:r>
            <a:r>
              <a:rPr lang="es-ES" sz="2400" dirty="0"/>
              <a:t> </a:t>
            </a:r>
            <a:r>
              <a:rPr lang="es-ES" sz="2400" dirty="0" err="1"/>
              <a:t>adalah</a:t>
            </a:r>
            <a:r>
              <a:rPr lang="es-ES" sz="2400" dirty="0"/>
              <a:t> : </a:t>
            </a:r>
            <a:r>
              <a:rPr lang="es-ES" sz="2400" dirty="0" err="1"/>
              <a:t>Gudang</a:t>
            </a:r>
            <a:r>
              <a:rPr lang="es-ES" sz="2400" dirty="0"/>
              <a:t> I = 50, </a:t>
            </a:r>
            <a:r>
              <a:rPr lang="es-ES" sz="2400" dirty="0" err="1"/>
              <a:t>Gudang</a:t>
            </a:r>
            <a:r>
              <a:rPr lang="es-ES" sz="2400" dirty="0"/>
              <a:t> II = 110, dan </a:t>
            </a:r>
            <a:r>
              <a:rPr lang="es-ES" sz="2400" dirty="0" err="1"/>
              <a:t>Gudang</a:t>
            </a:r>
            <a:r>
              <a:rPr lang="es-ES" sz="2400" dirty="0"/>
              <a:t> III = 40</a:t>
            </a:r>
            <a:r>
              <a:rPr lang="es-ES" sz="2400" dirty="0" smtClean="0"/>
              <a:t>.</a:t>
            </a:r>
            <a:endParaRPr lang="id-ID" sz="2400" dirty="0" smtClean="0"/>
          </a:p>
        </p:txBody>
      </p:sp>
    </p:spTree>
    <p:extLst>
      <p:ext uri="{BB962C8B-B14F-4D97-AF65-F5344CB8AC3E}">
        <p14:creationId xmlns:p14="http://schemas.microsoft.com/office/powerpoint/2010/main" val="9992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208912" cy="5184576"/>
          </a:xfrm>
        </p:spPr>
        <p:txBody>
          <a:bodyPr>
            <a:normAutofit/>
          </a:bodyPr>
          <a:lstStyle/>
          <a:p>
            <a:pPr marL="114300" indent="0">
              <a:spcBef>
                <a:spcPts val="1200"/>
              </a:spcBef>
              <a:buNone/>
            </a:pPr>
            <a:r>
              <a:rPr lang="id-ID" sz="2800" dirty="0" smtClean="0"/>
              <a:t>Contoh......</a:t>
            </a:r>
          </a:p>
          <a:p>
            <a:pPr>
              <a:spcBef>
                <a:spcPts val="1200"/>
              </a:spcBef>
            </a:pPr>
            <a:r>
              <a:rPr lang="es-ES" sz="2400" dirty="0" err="1" smtClean="0"/>
              <a:t>Diketahui</a:t>
            </a:r>
            <a:r>
              <a:rPr lang="es-ES" sz="2400" dirty="0" smtClean="0"/>
              <a:t> </a:t>
            </a:r>
            <a:r>
              <a:rPr lang="es-ES" sz="2400" dirty="0" err="1">
                <a:solidFill>
                  <a:srgbClr val="C00000"/>
                </a:solidFill>
              </a:rPr>
              <a:t>biaya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transportasi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pabrik</a:t>
            </a:r>
            <a:r>
              <a:rPr lang="es-ES" sz="2400" dirty="0"/>
              <a:t>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setiap</a:t>
            </a:r>
            <a:r>
              <a:rPr lang="es-ES" sz="2400" dirty="0"/>
              <a:t> </a:t>
            </a:r>
            <a:r>
              <a:rPr lang="es-ES" sz="2400" dirty="0" err="1"/>
              <a:t>Gudang</a:t>
            </a:r>
            <a:r>
              <a:rPr lang="es-ES" sz="2400" dirty="0"/>
              <a:t> </a:t>
            </a:r>
            <a:r>
              <a:rPr lang="es-ES" sz="2400" dirty="0" err="1"/>
              <a:t>adalah</a:t>
            </a:r>
            <a:r>
              <a:rPr lang="es-ES" sz="2400" dirty="0"/>
              <a:t> </a:t>
            </a:r>
            <a:r>
              <a:rPr lang="es-ES" sz="2400" dirty="0" err="1"/>
              <a:t>sebagai</a:t>
            </a:r>
            <a:r>
              <a:rPr lang="es-ES" sz="2400" dirty="0"/>
              <a:t> </a:t>
            </a:r>
            <a:r>
              <a:rPr lang="es-ES" sz="2400" dirty="0" err="1"/>
              <a:t>berikut</a:t>
            </a:r>
            <a:r>
              <a:rPr lang="es-ES" sz="2400" dirty="0"/>
              <a:t> </a:t>
            </a:r>
            <a:r>
              <a:rPr lang="es-ES" sz="2400" dirty="0" smtClean="0"/>
              <a:t>:</a:t>
            </a:r>
            <a:endParaRPr lang="id-ID" sz="2400" dirty="0" smtClean="0"/>
          </a:p>
          <a:p>
            <a:pPr>
              <a:spcBef>
                <a:spcPts val="1200"/>
              </a:spcBef>
            </a:pPr>
            <a:endParaRPr lang="id-ID" sz="2400" dirty="0"/>
          </a:p>
          <a:p>
            <a:pPr>
              <a:spcBef>
                <a:spcPts val="1200"/>
              </a:spcBef>
            </a:pPr>
            <a:endParaRPr lang="id-ID" sz="2400" dirty="0" smtClean="0"/>
          </a:p>
          <a:p>
            <a:pPr>
              <a:spcBef>
                <a:spcPts val="1200"/>
              </a:spcBef>
            </a:pPr>
            <a:endParaRPr lang="id-ID" sz="2400" dirty="0"/>
          </a:p>
          <a:p>
            <a:pPr>
              <a:spcBef>
                <a:spcPts val="1200"/>
              </a:spcBef>
            </a:pPr>
            <a:endParaRPr lang="id-ID" sz="2400" dirty="0" smtClean="0"/>
          </a:p>
          <a:p>
            <a:pPr>
              <a:spcBef>
                <a:spcPts val="1200"/>
              </a:spcBef>
            </a:pPr>
            <a:r>
              <a:rPr lang="es-ES" sz="2400" dirty="0" err="1"/>
              <a:t>Tentukan</a:t>
            </a:r>
            <a:r>
              <a:rPr lang="es-ES" sz="2400" dirty="0"/>
              <a:t> </a:t>
            </a:r>
            <a:r>
              <a:rPr lang="es-ES" sz="2400" dirty="0">
                <a:solidFill>
                  <a:srgbClr val="C00000"/>
                </a:solidFill>
              </a:rPr>
              <a:t>total </a:t>
            </a:r>
            <a:r>
              <a:rPr lang="es-ES" sz="2400" dirty="0" err="1">
                <a:solidFill>
                  <a:srgbClr val="C00000"/>
                </a:solidFill>
              </a:rPr>
              <a:t>biaya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transportasi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minimum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/>
              <a:t>dengan</a:t>
            </a:r>
            <a:r>
              <a:rPr lang="es-ES" sz="2400" dirty="0"/>
              <a:t> </a:t>
            </a:r>
            <a:r>
              <a:rPr lang="es-ES" sz="2400" dirty="0" err="1"/>
              <a:t>menggunakan</a:t>
            </a:r>
            <a:r>
              <a:rPr lang="es-ES" sz="2400" dirty="0"/>
              <a:t> </a:t>
            </a:r>
            <a:r>
              <a:rPr lang="es-ES" sz="2400" dirty="0" err="1" smtClean="0"/>
              <a:t>metode</a:t>
            </a:r>
            <a:r>
              <a:rPr lang="es-ES" sz="2400" dirty="0" smtClean="0"/>
              <a:t> </a:t>
            </a:r>
            <a:r>
              <a:rPr lang="es-ES" sz="2400" i="1" dirty="0" err="1"/>
              <a:t>Stepping</a:t>
            </a:r>
            <a:r>
              <a:rPr lang="es-ES" sz="2400" i="1" dirty="0"/>
              <a:t> </a:t>
            </a:r>
            <a:r>
              <a:rPr lang="es-ES" sz="2400" i="1" dirty="0" smtClean="0"/>
              <a:t>Stone</a:t>
            </a:r>
            <a:r>
              <a:rPr lang="id-ID" sz="2400" dirty="0"/>
              <a:t> </a:t>
            </a:r>
            <a:r>
              <a:rPr lang="id-ID" sz="2400" dirty="0" smtClean="0"/>
              <a:t>!</a:t>
            </a:r>
            <a:endParaRPr lang="id-ID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93248"/>
              </p:ext>
            </p:extLst>
          </p:nvPr>
        </p:nvGraphicFramePr>
        <p:xfrm>
          <a:off x="1619672" y="3212976"/>
          <a:ext cx="4988768" cy="158849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8152"/>
                <a:gridCol w="1224136"/>
                <a:gridCol w="1262269"/>
                <a:gridCol w="1134211"/>
              </a:tblGrid>
              <a:tr h="3971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 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effectLst/>
                        </a:rPr>
                        <a:t>Gudang</a:t>
                      </a:r>
                      <a:r>
                        <a:rPr lang="es-ES" sz="1800" dirty="0">
                          <a:effectLst/>
                        </a:rPr>
                        <a:t> I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Gudang II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Gudang III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97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effectLst/>
                        </a:rPr>
                        <a:t>Pabrik</a:t>
                      </a:r>
                      <a:r>
                        <a:rPr lang="es-ES" sz="1800" dirty="0">
                          <a:effectLst/>
                        </a:rPr>
                        <a:t> A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20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5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8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97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Pabrik B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15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20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10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971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ES" sz="1800" dirty="0" err="1">
                          <a:effectLst/>
                        </a:rPr>
                        <a:t>Pabrik</a:t>
                      </a:r>
                      <a:r>
                        <a:rPr lang="es-ES" sz="1800" dirty="0">
                          <a:effectLst/>
                        </a:rPr>
                        <a:t> C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25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>
                          <a:effectLst/>
                        </a:rPr>
                        <a:t>10</a:t>
                      </a:r>
                      <a:endParaRPr lang="id-ID" sz="200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800" dirty="0">
                          <a:effectLst/>
                        </a:rPr>
                        <a:t>19</a:t>
                      </a:r>
                      <a:endParaRPr lang="id-ID" sz="2000" dirty="0">
                        <a:effectLst/>
                        <a:latin typeface="Arial Narrow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208912" cy="5373216"/>
          </a:xfrm>
        </p:spPr>
        <p:txBody>
          <a:bodyPr>
            <a:normAutofit lnSpcReduction="10000"/>
          </a:bodyPr>
          <a:lstStyle/>
          <a:p>
            <a:pPr marL="114300" lv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400" b="1" u="sng" dirty="0" smtClean="0">
                <a:solidFill>
                  <a:srgbClr val="C00000"/>
                </a:solidFill>
              </a:rPr>
              <a:t>JAWAB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:  </a:t>
            </a:r>
            <a:endParaRPr lang="id-ID" sz="24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dirty="0" err="1"/>
              <a:t>Periksa</a:t>
            </a:r>
            <a:r>
              <a:rPr lang="en-US" sz="2400" dirty="0"/>
              <a:t> </a:t>
            </a:r>
            <a:r>
              <a:rPr lang="en-US" sz="2400" dirty="0" err="1"/>
              <a:t>dulu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i="1" dirty="0"/>
              <a:t>Total Demand </a:t>
            </a:r>
            <a:r>
              <a:rPr lang="en-US" sz="2400" dirty="0"/>
              <a:t>(</a:t>
            </a:r>
            <a:r>
              <a:rPr lang="en-US" sz="2400" i="1" dirty="0"/>
              <a:t>TD</a:t>
            </a:r>
            <a:r>
              <a:rPr lang="en-US" sz="2400" dirty="0"/>
              <a:t>)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i="1" dirty="0"/>
              <a:t>Total Supply </a:t>
            </a:r>
            <a:r>
              <a:rPr lang="en-US" sz="2400" dirty="0"/>
              <a:t>(</a:t>
            </a:r>
            <a:r>
              <a:rPr lang="en-US" sz="2400" i="1" dirty="0"/>
              <a:t>TS</a:t>
            </a:r>
            <a:r>
              <a:rPr lang="en-US" sz="2400" dirty="0"/>
              <a:t>)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.  </a:t>
            </a: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b="1" dirty="0" err="1"/>
              <a:t>Jika</a:t>
            </a:r>
            <a:r>
              <a:rPr lang="en-US" sz="2400" b="1" dirty="0"/>
              <a:t> TD = TS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dikatakan</a:t>
            </a:r>
            <a:r>
              <a:rPr lang="en-US" sz="2400" dirty="0"/>
              <a:t> </a:t>
            </a:r>
            <a:r>
              <a:rPr lang="en-US" sz="2400" dirty="0" err="1"/>
              <a:t>Tabel</a:t>
            </a:r>
            <a:r>
              <a:rPr lang="en-US" sz="2400" dirty="0"/>
              <a:t> </a:t>
            </a:r>
            <a:r>
              <a:rPr lang="en-US" sz="2400" dirty="0" err="1"/>
              <a:t>Transportasi</a:t>
            </a:r>
            <a:r>
              <a:rPr lang="en-US" sz="2400" dirty="0"/>
              <a:t> </a:t>
            </a:r>
            <a:r>
              <a:rPr lang="en-US" sz="2400" dirty="0" err="1"/>
              <a:t>seimbang</a:t>
            </a:r>
            <a:r>
              <a:rPr lang="en-US" sz="2400" dirty="0"/>
              <a:t> (</a:t>
            </a:r>
            <a:r>
              <a:rPr lang="en-US" sz="2400" i="1" dirty="0"/>
              <a:t>equilibrium</a:t>
            </a:r>
            <a:r>
              <a:rPr lang="en-US" sz="2400" dirty="0"/>
              <a:t>), </a:t>
            </a:r>
            <a:r>
              <a:rPr lang="en-US" sz="2400" dirty="0" err="1"/>
              <a:t>jadi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 </a:t>
            </a:r>
            <a:r>
              <a:rPr lang="en-US" sz="2400" i="1" dirty="0"/>
              <a:t>dummy</a:t>
            </a:r>
            <a:r>
              <a:rPr lang="en-US" sz="2400" dirty="0"/>
              <a:t> (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i="1" dirty="0"/>
              <a:t>dumm</a:t>
            </a:r>
            <a:r>
              <a:rPr lang="en-US" sz="2400" dirty="0"/>
              <a:t>y)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i="1" dirty="0"/>
              <a:t>dummy </a:t>
            </a:r>
            <a:r>
              <a:rPr lang="en-US" sz="2400" dirty="0"/>
              <a:t>(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i="1" dirty="0"/>
              <a:t>dummy</a:t>
            </a:r>
            <a:r>
              <a:rPr lang="en-US" sz="2400" dirty="0"/>
              <a:t>).</a:t>
            </a: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b="1" dirty="0" err="1"/>
              <a:t>Jika</a:t>
            </a:r>
            <a:r>
              <a:rPr lang="en-US" sz="2400" b="1" dirty="0"/>
              <a:t> TD &gt; TS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diseimbangkan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i="1" dirty="0"/>
              <a:t>dummy</a:t>
            </a:r>
            <a:r>
              <a:rPr lang="en-US" sz="2400" dirty="0"/>
              <a:t> (</a:t>
            </a:r>
            <a:r>
              <a:rPr lang="en-US" sz="2400" dirty="0" err="1"/>
              <a:t>sumber</a:t>
            </a:r>
            <a:r>
              <a:rPr lang="en-US" sz="2400" dirty="0"/>
              <a:t> </a:t>
            </a:r>
            <a:r>
              <a:rPr lang="en-US" sz="2400" i="1" dirty="0"/>
              <a:t>dumm</a:t>
            </a:r>
            <a:r>
              <a:rPr lang="en-US" sz="2400" dirty="0"/>
              <a:t>y).</a:t>
            </a: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b="1" dirty="0" err="1"/>
              <a:t>Jika</a:t>
            </a:r>
            <a:r>
              <a:rPr lang="en-US" sz="2400" b="1" dirty="0"/>
              <a:t> TD &lt; TS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b="1" dirty="0"/>
              <a:t>TS &gt; TD</a:t>
            </a:r>
            <a:r>
              <a:rPr lang="en-US" sz="2400" dirty="0"/>
              <a:t>, </a:t>
            </a:r>
            <a:r>
              <a:rPr lang="en-US" sz="2400" dirty="0" err="1"/>
              <a:t>maka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diseimbangkan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menambahkan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 </a:t>
            </a:r>
            <a:r>
              <a:rPr lang="en-US" sz="2400" i="1" dirty="0"/>
              <a:t>dummy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i="1" dirty="0"/>
              <a:t>dummy.</a:t>
            </a:r>
            <a:endParaRPr lang="id-ID" sz="2400" i="1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/>
              <a:t>soal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i="1" dirty="0"/>
              <a:t>TD</a:t>
            </a:r>
            <a:r>
              <a:rPr lang="en-US" sz="2400" dirty="0"/>
              <a:t> = 200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i="1" dirty="0"/>
              <a:t>TS</a:t>
            </a:r>
            <a:r>
              <a:rPr lang="en-US" sz="2400" dirty="0"/>
              <a:t> = 200, </a:t>
            </a:r>
            <a:r>
              <a:rPr lang="en-US" sz="2400" dirty="0" err="1"/>
              <a:t>jadi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 </a:t>
            </a:r>
            <a:r>
              <a:rPr lang="en-US" sz="2400" dirty="0" err="1"/>
              <a:t>maupun</a:t>
            </a:r>
            <a:r>
              <a:rPr lang="en-US" sz="2400" dirty="0"/>
              <a:t> 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i="1" dirty="0"/>
              <a:t>dummy</a:t>
            </a:r>
            <a:r>
              <a:rPr lang="en-US" sz="2400" i="1" dirty="0" smtClean="0"/>
              <a:t>.</a:t>
            </a:r>
            <a:endParaRPr lang="id-ID" sz="2400" i="1" dirty="0"/>
          </a:p>
        </p:txBody>
      </p:sp>
    </p:spTree>
    <p:extLst>
      <p:ext uri="{BB962C8B-B14F-4D97-AF65-F5344CB8AC3E}">
        <p14:creationId xmlns:p14="http://schemas.microsoft.com/office/powerpoint/2010/main" val="320100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208912" cy="5733256"/>
          </a:xfrm>
        </p:spPr>
        <p:txBody>
          <a:bodyPr>
            <a:normAutofit fontScale="92500" lnSpcReduction="20000"/>
          </a:bodyPr>
          <a:lstStyle/>
          <a:p>
            <a:pPr marL="114300" lv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</a:t>
            </a:r>
            <a:r>
              <a:rPr lang="id-ID" sz="2400" dirty="0" smtClean="0">
                <a:solidFill>
                  <a:srgbClr val="C00000"/>
                </a:solidFill>
              </a:rPr>
              <a:t>-01</a:t>
            </a:r>
            <a:r>
              <a:rPr lang="en-US" sz="2400" dirty="0" smtClean="0">
                <a:solidFill>
                  <a:srgbClr val="C00000"/>
                </a:solidFill>
              </a:rPr>
              <a:t>: </a:t>
            </a:r>
            <a:r>
              <a:rPr lang="id-ID" sz="2400" b="1" dirty="0" smtClean="0"/>
              <a:t>Menyusun Tabel Alokasi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id-ID" sz="2400" dirty="0" smtClean="0"/>
              <a:t>Penyusunan tabel dilakukan </a:t>
            </a:r>
            <a:r>
              <a:rPr lang="en-US" sz="2400" dirty="0" err="1" smtClean="0"/>
              <a:t>dengan</a:t>
            </a:r>
            <a:r>
              <a:rPr lang="en-US" sz="2400" dirty="0" smtClean="0"/>
              <a:t> </a:t>
            </a:r>
            <a:r>
              <a:rPr lang="en-US" sz="2400" dirty="0" err="1" smtClean="0"/>
              <a:t>metode</a:t>
            </a:r>
            <a:r>
              <a:rPr lang="id-ID" sz="2400" dirty="0"/>
              <a:t> </a:t>
            </a:r>
            <a:r>
              <a:rPr lang="en-US" sz="24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North-West Corner</a:t>
            </a:r>
            <a:r>
              <a:rPr lang="id-ID" sz="2400" i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(sudut barat laut)</a:t>
            </a:r>
            <a:r>
              <a:rPr lang="en-US" sz="24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smtClean="0"/>
              <a:t>:</a:t>
            </a: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id-ID" sz="2400" dirty="0" smtClean="0"/>
              <a:t>X</a:t>
            </a:r>
            <a:r>
              <a:rPr lang="id-ID" sz="2400" baseline="-25000" dirty="0" smtClean="0"/>
              <a:t>ij</a:t>
            </a:r>
            <a:r>
              <a:rPr lang="id-ID" sz="2400" dirty="0" smtClean="0"/>
              <a:t> </a:t>
            </a:r>
            <a:r>
              <a:rPr lang="id-ID" sz="2400" dirty="0"/>
              <a:t>= banyaknya alokasi dari sumber i ke tujuan j. Misal dari </a:t>
            </a:r>
            <a:r>
              <a:rPr lang="id-ID" sz="2400" dirty="0" smtClean="0"/>
              <a:t>pabrik </a:t>
            </a:r>
            <a:r>
              <a:rPr lang="id-ID" sz="2400" dirty="0"/>
              <a:t>A </a:t>
            </a:r>
            <a:r>
              <a:rPr lang="id-ID" sz="2400" dirty="0" smtClean="0"/>
              <a:t> </a:t>
            </a:r>
            <a:r>
              <a:rPr lang="id-ID" sz="2400" dirty="0"/>
              <a:t>ke </a:t>
            </a:r>
            <a:r>
              <a:rPr lang="id-ID" sz="2400" dirty="0" smtClean="0"/>
              <a:t>gudang I </a:t>
            </a: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id-ID" sz="2400" dirty="0"/>
              <a:t>Nilai X</a:t>
            </a:r>
            <a:r>
              <a:rPr lang="id-ID" sz="2400" baseline="-25000" dirty="0"/>
              <a:t>ij</a:t>
            </a:r>
            <a:r>
              <a:rPr lang="id-ID" sz="2400" dirty="0"/>
              <a:t> inilah yang </a:t>
            </a:r>
            <a:r>
              <a:rPr lang="id-ID" sz="2400" dirty="0" smtClean="0"/>
              <a:t>pertama kali harus </a:t>
            </a:r>
            <a:r>
              <a:rPr lang="id-ID" sz="2400" dirty="0"/>
              <a:t>dicari </a:t>
            </a:r>
            <a:endParaRPr lang="id-ID" sz="2400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3" t="30147" r="4642" b="14706"/>
          <a:stretch/>
        </p:blipFill>
        <p:spPr bwMode="auto">
          <a:xfrm>
            <a:off x="2811164" y="2060849"/>
            <a:ext cx="550525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65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208912" cy="5733256"/>
          </a:xfrm>
        </p:spPr>
        <p:txBody>
          <a:bodyPr>
            <a:normAutofit fontScale="92500" lnSpcReduction="20000"/>
          </a:bodyPr>
          <a:lstStyle/>
          <a:p>
            <a:pPr marL="114300" lv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</a:t>
            </a:r>
            <a:r>
              <a:rPr lang="id-ID" sz="2400" dirty="0" smtClean="0">
                <a:solidFill>
                  <a:srgbClr val="C00000"/>
                </a:solidFill>
              </a:rPr>
              <a:t>-02: </a:t>
            </a:r>
            <a:r>
              <a:rPr lang="id-ID" sz="2400" b="1" dirty="0" smtClean="0"/>
              <a:t>Prosedur </a:t>
            </a:r>
            <a:r>
              <a:rPr lang="id-ID" sz="2400" b="1" dirty="0"/>
              <a:t>Alokasi </a:t>
            </a:r>
            <a:endParaRPr lang="id-ID" sz="2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sv-SE" sz="2400" dirty="0" smtClean="0"/>
              <a:t>Mulai </a:t>
            </a:r>
            <a:r>
              <a:rPr lang="sv-SE" sz="2400" dirty="0"/>
              <a:t>dari sudut X</a:t>
            </a:r>
            <a:r>
              <a:rPr lang="sv-SE" sz="2400" baseline="-25000" dirty="0"/>
              <a:t>11</a:t>
            </a:r>
            <a:r>
              <a:rPr lang="sv-SE" sz="2400" dirty="0"/>
              <a:t> </a:t>
            </a:r>
            <a:r>
              <a:rPr lang="sv-SE" sz="2400" dirty="0">
                <a:solidFill>
                  <a:srgbClr val="C00000"/>
                </a:solidFill>
              </a:rPr>
              <a:t>dialokasikan sejumlah maksimum produk </a:t>
            </a:r>
            <a:r>
              <a:rPr lang="sv-SE" sz="2400" dirty="0"/>
              <a:t>dengan melihat </a:t>
            </a:r>
            <a:r>
              <a:rPr lang="sv-SE" sz="2400" dirty="0">
                <a:solidFill>
                  <a:srgbClr val="C00000"/>
                </a:solidFill>
              </a:rPr>
              <a:t>kapasitas pabrik </a:t>
            </a:r>
            <a:r>
              <a:rPr lang="sv-SE" sz="2400" dirty="0"/>
              <a:t>dan </a:t>
            </a:r>
            <a:r>
              <a:rPr lang="sv-SE" sz="2400" dirty="0">
                <a:solidFill>
                  <a:srgbClr val="C00000"/>
                </a:solidFill>
              </a:rPr>
              <a:t>kebutuhan gudang</a:t>
            </a:r>
            <a:r>
              <a:rPr lang="sv-SE" sz="2400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/>
              <a:t>Setelah </a:t>
            </a:r>
            <a:r>
              <a:rPr lang="id-ID" sz="2400" dirty="0" smtClean="0"/>
              <a:t>itu, dilanjutkan </a:t>
            </a:r>
            <a:r>
              <a:rPr lang="id-ID" sz="2400" dirty="0"/>
              <a:t>dengan mengalokasikan pada X</a:t>
            </a:r>
            <a:r>
              <a:rPr lang="id-ID" sz="2400" baseline="-25000" dirty="0"/>
              <a:t>i,j+1</a:t>
            </a:r>
            <a:r>
              <a:rPr lang="id-ID" sz="2400" dirty="0"/>
              <a:t> bila </a:t>
            </a:r>
            <a:r>
              <a:rPr lang="id-ID" sz="2400" dirty="0" smtClean="0"/>
              <a:t>sumber masih </a:t>
            </a:r>
            <a:r>
              <a:rPr lang="id-ID" sz="2400" dirty="0"/>
              <a:t>mempunyai kapasitas yang tersisa. </a:t>
            </a:r>
            <a:endParaRPr lang="id-ID" sz="24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 smtClean="0"/>
              <a:t>Bila </a:t>
            </a:r>
            <a:r>
              <a:rPr lang="id-ID" sz="2400" dirty="0"/>
              <a:t>tidak, alokasikan ke X</a:t>
            </a:r>
            <a:r>
              <a:rPr lang="id-ID" sz="2400" baseline="-25000" dirty="0"/>
              <a:t>i+1,j</a:t>
            </a:r>
            <a:r>
              <a:rPr lang="id-ID" sz="2400" dirty="0"/>
              <a:t> </a:t>
            </a:r>
            <a:r>
              <a:rPr lang="id-ID" sz="2400" dirty="0" smtClean="0"/>
              <a:t> dan </a:t>
            </a:r>
            <a:r>
              <a:rPr lang="id-ID" sz="2400" dirty="0"/>
              <a:t>seterusnya hingga semua kebutuhan terpenuhi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 smtClean="0">
                <a:solidFill>
                  <a:srgbClr val="C00000"/>
                </a:solidFill>
              </a:rPr>
              <a:t>Jumlah </a:t>
            </a:r>
            <a:r>
              <a:rPr lang="id-ID" sz="2400" dirty="0">
                <a:solidFill>
                  <a:srgbClr val="C00000"/>
                </a:solidFill>
              </a:rPr>
              <a:t>rute yang dilalui = (jumlah kolom + jumlah baris) – 1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/>
              <a:t>Contoh di atas, jumlah rute yang dilalui = (3 + 3) – 1 = 5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/>
              <a:t>Jika jumlah rute kurang dari jumlah rute yang dilalui maka solusinya dinamakan dengan </a:t>
            </a:r>
            <a:r>
              <a:rPr lang="id-ID" sz="2400" i="1" dirty="0" smtClean="0"/>
              <a:t>degenerate. </a:t>
            </a:r>
            <a:endParaRPr lang="id-ID" sz="24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id-ID" sz="2400" dirty="0" smtClean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id-ID" sz="2400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id-ID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 50(20) + 40(5) + 60(20) + 10(10) + 40(19) = 3.260</a:t>
            </a:r>
            <a:endParaRPr lang="id-ID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endParaRPr lang="id-ID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4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208912" cy="573325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</a:t>
            </a:r>
            <a:r>
              <a:rPr lang="id-ID" sz="2400" dirty="0" smtClean="0">
                <a:solidFill>
                  <a:srgbClr val="C00000"/>
                </a:solidFill>
              </a:rPr>
              <a:t>-02...........</a:t>
            </a:r>
            <a:endParaRPr lang="id-ID" sz="24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id-ID" sz="2400" dirty="0" smtClean="0"/>
              <a:t>Tabel yang dihasilkan, yang disebut dengan Tabel Awal adalah sebagai berikut:</a:t>
            </a:r>
            <a:endParaRPr lang="id-ID" sz="2400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2" t="33854" r="4539" b="12240"/>
          <a:stretch/>
        </p:blipFill>
        <p:spPr bwMode="auto">
          <a:xfrm>
            <a:off x="1059632" y="2708920"/>
            <a:ext cx="65913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4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484784"/>
            <a:ext cx="7992888" cy="5257800"/>
          </a:xfrm>
        </p:spPr>
        <p:txBody>
          <a:bodyPr>
            <a:noAutofit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</a:t>
            </a:r>
            <a:r>
              <a:rPr lang="id-ID" sz="2400" dirty="0" smtClean="0">
                <a:solidFill>
                  <a:srgbClr val="C00000"/>
                </a:solidFill>
              </a:rPr>
              <a:t>-03</a:t>
            </a:r>
            <a:r>
              <a:rPr lang="en-US" sz="2400" dirty="0" smtClean="0">
                <a:solidFill>
                  <a:srgbClr val="C00000"/>
                </a:solidFill>
              </a:rPr>
              <a:t>:  </a:t>
            </a:r>
            <a:r>
              <a:rPr lang="id-ID" sz="2400" b="1" dirty="0"/>
              <a:t>Mengubah alokasi secara </a:t>
            </a:r>
            <a:r>
              <a:rPr lang="id-ID" sz="2400" b="1" i="1" dirty="0"/>
              <a:t>trial and error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Kita 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sudut</a:t>
            </a:r>
            <a:r>
              <a:rPr lang="en-US" sz="2400" dirty="0"/>
              <a:t> </a:t>
            </a:r>
            <a:r>
              <a:rPr lang="en-US" sz="2400" dirty="0" err="1"/>
              <a:t>kiri</a:t>
            </a:r>
            <a:r>
              <a:rPr lang="en-US" sz="2400" dirty="0"/>
              <a:t> </a:t>
            </a:r>
            <a:r>
              <a:rPr lang="en-US" sz="2400" dirty="0" err="1"/>
              <a:t>atas</a:t>
            </a:r>
            <a:r>
              <a:rPr lang="en-US" sz="2400" dirty="0"/>
              <a:t> (</a:t>
            </a:r>
            <a:r>
              <a:rPr lang="en-US" sz="2400" i="1" dirty="0"/>
              <a:t>NWC</a:t>
            </a:r>
            <a:r>
              <a:rPr lang="en-US" sz="2400" dirty="0" smtClean="0"/>
              <a:t>)</a:t>
            </a:r>
            <a:endParaRPr lang="id-ID" sz="2400" dirty="0" smtClean="0"/>
          </a:p>
          <a:p>
            <a:pPr>
              <a:spcBef>
                <a:spcPts val="600"/>
              </a:spcBef>
            </a:pPr>
            <a:r>
              <a:rPr lang="en-US" sz="2400" dirty="0" err="1" smtClean="0"/>
              <a:t>Sel</a:t>
            </a:r>
            <a:r>
              <a:rPr lang="en-US" sz="2400" dirty="0" smtClean="0"/>
              <a:t> B</a:t>
            </a:r>
            <a:r>
              <a:rPr lang="id-ID" sz="2400" dirty="0" smtClean="0"/>
              <a:t>-</a:t>
            </a:r>
            <a:r>
              <a:rPr lang="en-US" sz="2400" dirty="0" smtClean="0"/>
              <a:t>I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kita</a:t>
            </a:r>
            <a:r>
              <a:rPr lang="en-US" sz="2400" dirty="0"/>
              <a:t> </a:t>
            </a:r>
            <a:r>
              <a:rPr lang="en-US" sz="2400" dirty="0" err="1"/>
              <a:t>isi</a:t>
            </a:r>
            <a:r>
              <a:rPr lang="en-US" sz="2400" dirty="0"/>
              <a:t>, </a:t>
            </a:r>
            <a:r>
              <a:rPr lang="id-ID" sz="2400" dirty="0" smtClean="0"/>
              <a:t>dengan mem</a:t>
            </a:r>
            <a:r>
              <a:rPr lang="en-US" sz="2400" dirty="0" err="1" smtClean="0"/>
              <a:t>indahkan</a:t>
            </a:r>
            <a:r>
              <a:rPr lang="en-US" sz="2400" dirty="0" smtClean="0"/>
              <a:t> </a:t>
            </a:r>
            <a:r>
              <a:rPr lang="id-ID" sz="2400" dirty="0" smtClean="0"/>
              <a:t>isi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/>
              <a:t>sel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id-ID" sz="2400" dirty="0" smtClean="0"/>
              <a:t>-</a:t>
            </a:r>
            <a:r>
              <a:rPr lang="en-US" sz="2400" dirty="0" smtClean="0"/>
              <a:t>I </a:t>
            </a:r>
            <a:r>
              <a:rPr lang="id-ID" sz="2400" dirty="0" smtClean="0"/>
              <a:t>yaitu 50 unit.</a:t>
            </a:r>
          </a:p>
          <a:p>
            <a:pPr>
              <a:spcBef>
                <a:spcPts val="600"/>
              </a:spcBef>
            </a:pPr>
            <a:r>
              <a:rPr lang="en-US" sz="2400" dirty="0" err="1" smtClean="0"/>
              <a:t>Supaya</a:t>
            </a:r>
            <a:r>
              <a:rPr lang="id-ID" sz="2400" dirty="0" smtClean="0"/>
              <a:t> </a:t>
            </a:r>
            <a:r>
              <a:rPr lang="en-US" sz="2400" dirty="0" err="1" smtClean="0"/>
              <a:t>jumlah</a:t>
            </a:r>
            <a:r>
              <a:rPr lang="id-ID" sz="2400" dirty="0" smtClean="0"/>
              <a:t> </a:t>
            </a:r>
            <a:r>
              <a:rPr lang="id-ID" sz="2400" i="1" dirty="0" smtClean="0"/>
              <a:t>Total Supply </a:t>
            </a:r>
            <a:r>
              <a:rPr lang="en-US" sz="2400" i="1" dirty="0" smtClean="0"/>
              <a:t>  </a:t>
            </a:r>
            <a:r>
              <a:rPr lang="en-US" sz="2400" dirty="0" err="1" smtClean="0"/>
              <a:t>tetap</a:t>
            </a:r>
            <a:r>
              <a:rPr lang="id-ID" sz="2400" dirty="0" smtClean="0"/>
              <a:t>, maka sebagian dari isi sel B-</a:t>
            </a:r>
            <a:r>
              <a:rPr lang="en-US" sz="2400" dirty="0" smtClean="0"/>
              <a:t>II</a:t>
            </a:r>
            <a:r>
              <a:rPr lang="id-ID" sz="2400" dirty="0"/>
              <a:t> </a:t>
            </a:r>
            <a:r>
              <a:rPr lang="id-ID" sz="2400" dirty="0" smtClean="0"/>
              <a:t>dipindah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/>
              <a:t>sel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id-ID" sz="2400" dirty="0" smtClean="0"/>
              <a:t>-</a:t>
            </a:r>
            <a:r>
              <a:rPr lang="en-US" sz="2400" dirty="0" smtClean="0"/>
              <a:t>II</a:t>
            </a:r>
            <a:r>
              <a:rPr lang="id-ID" sz="2400" dirty="0" smtClean="0"/>
              <a:t> (sesuaikan dg </a:t>
            </a:r>
            <a:r>
              <a:rPr lang="id-ID" sz="2400" i="1" dirty="0" smtClean="0"/>
              <a:t>Total Supply</a:t>
            </a:r>
            <a:r>
              <a:rPr lang="id-ID" sz="2400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id-ID" sz="2400" dirty="0" smtClean="0"/>
              <a:t>Sehingga sel B-II sisa 10 dan </a:t>
            </a:r>
            <a:r>
              <a:rPr lang="id-ID" sz="2400" i="1" dirty="0" smtClean="0"/>
              <a:t>Total Supply </a:t>
            </a:r>
            <a:r>
              <a:rPr lang="id-ID" sz="2400" dirty="0" smtClean="0"/>
              <a:t>tetap</a:t>
            </a:r>
          </a:p>
          <a:p>
            <a:pPr>
              <a:spcBef>
                <a:spcPts val="600"/>
              </a:spcBef>
            </a:pPr>
            <a:r>
              <a:rPr lang="id-ID" sz="2400" dirty="0" smtClean="0"/>
              <a:t>Dengan </a:t>
            </a:r>
            <a:r>
              <a:rPr lang="id-ID" sz="2400" dirty="0"/>
              <a:t>begitu, </a:t>
            </a:r>
            <a:r>
              <a:rPr lang="en-US" sz="2400" dirty="0" err="1"/>
              <a:t>biaya</a:t>
            </a:r>
            <a:r>
              <a:rPr lang="en-US" sz="2400" dirty="0"/>
              <a:t> </a:t>
            </a:r>
            <a:r>
              <a:rPr lang="en-US" sz="2400" dirty="0" err="1"/>
              <a:t>transportasi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berkurang</a:t>
            </a:r>
            <a:r>
              <a:rPr lang="en-US" sz="2400" dirty="0"/>
              <a:t> </a:t>
            </a:r>
            <a:r>
              <a:rPr lang="en-US" sz="2400" dirty="0" err="1"/>
              <a:t>sebanyak</a:t>
            </a:r>
            <a:r>
              <a:rPr lang="en-US" sz="2400" dirty="0"/>
              <a:t> </a:t>
            </a:r>
            <a:r>
              <a:rPr lang="id-ID" sz="2400" dirty="0"/>
              <a:t> </a:t>
            </a:r>
            <a:r>
              <a:rPr lang="en-US" sz="2400" dirty="0"/>
              <a:t>(20 – 15) + (20 – 5) = 20.  </a:t>
            </a:r>
            <a:endParaRPr lang="id-ID" sz="2400" dirty="0"/>
          </a:p>
          <a:p>
            <a:pPr>
              <a:spcBef>
                <a:spcPts val="600"/>
              </a:spcBef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dipindahkan</a:t>
            </a:r>
            <a:r>
              <a:rPr lang="en-US" sz="2400" dirty="0"/>
              <a:t> </a:t>
            </a:r>
            <a:r>
              <a:rPr lang="en-US" sz="2400" dirty="0" err="1"/>
              <a:t>sebanyak</a:t>
            </a:r>
            <a:r>
              <a:rPr lang="en-US" sz="2400" dirty="0"/>
              <a:t> 50, </a:t>
            </a:r>
            <a:r>
              <a:rPr lang="en-US" sz="2400" dirty="0" err="1"/>
              <a:t>maka</a:t>
            </a:r>
            <a:r>
              <a:rPr lang="en-US" sz="2400" dirty="0"/>
              <a:t> total </a:t>
            </a:r>
            <a:r>
              <a:rPr lang="en-US" sz="2400" dirty="0" err="1"/>
              <a:t>biaya</a:t>
            </a:r>
            <a:r>
              <a:rPr lang="en-US" sz="2400" dirty="0"/>
              <a:t> </a:t>
            </a:r>
            <a:r>
              <a:rPr lang="en-US" sz="2400" dirty="0" err="1"/>
              <a:t>transportasi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berkurang</a:t>
            </a:r>
            <a:r>
              <a:rPr lang="en-US" sz="2400" dirty="0"/>
              <a:t> </a:t>
            </a:r>
            <a:r>
              <a:rPr lang="en-US" sz="2400" dirty="0" err="1"/>
              <a:t>sebanyak</a:t>
            </a:r>
            <a:r>
              <a:rPr lang="en-US" sz="2400" dirty="0"/>
              <a:t> 1</a:t>
            </a:r>
            <a:r>
              <a:rPr lang="id-ID" sz="2400" dirty="0"/>
              <a:t>.</a:t>
            </a:r>
            <a:r>
              <a:rPr lang="en-US" sz="2400" dirty="0"/>
              <a:t>000. </a:t>
            </a:r>
            <a:endParaRPr lang="id-ID" sz="2400" dirty="0" smtClean="0"/>
          </a:p>
          <a:p>
            <a:pPr>
              <a:spcBef>
                <a:spcPts val="600"/>
              </a:spcBef>
            </a:pPr>
            <a:r>
              <a:rPr lang="es-E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es-ES" sz="2400" baseline="-25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s-E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90(5) + 50(15) + 10(20) + 10(10) + 40(19) = 2</a:t>
            </a:r>
            <a:r>
              <a:rPr lang="id-ID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260</a:t>
            </a:r>
            <a:endParaRPr lang="id-ID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</a:pPr>
            <a:endParaRPr lang="id-ID" sz="2400" dirty="0"/>
          </a:p>
          <a:p>
            <a:pPr>
              <a:spcBef>
                <a:spcPts val="600"/>
              </a:spcBef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24201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0365" y="5085184"/>
            <a:ext cx="2889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Perbaikan Pertama</a:t>
            </a:r>
            <a:endParaRPr lang="id-ID" sz="2400" dirty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9" t="26531" r="2614" b="11355"/>
          <a:stretch/>
        </p:blipFill>
        <p:spPr bwMode="auto">
          <a:xfrm>
            <a:off x="3779912" y="3738233"/>
            <a:ext cx="5112568" cy="314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1226" r="14340" b="11556"/>
          <a:stretch/>
        </p:blipFill>
        <p:spPr bwMode="auto">
          <a:xfrm>
            <a:off x="173865" y="974230"/>
            <a:ext cx="4758175" cy="2922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own Arrow 10"/>
          <p:cNvSpPr/>
          <p:nvPr/>
        </p:nvSpPr>
        <p:spPr>
          <a:xfrm rot="16200000">
            <a:off x="2500764" y="5284215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  <p:sp>
        <p:nvSpPr>
          <p:cNvPr id="12" name="Rectangle 11"/>
          <p:cNvSpPr/>
          <p:nvPr/>
        </p:nvSpPr>
        <p:spPr>
          <a:xfrm>
            <a:off x="5796136" y="1890990"/>
            <a:ext cx="2680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Awal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5400000">
            <a:off x="4650046" y="2037468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</p:spTree>
    <p:extLst>
      <p:ext uri="{BB962C8B-B14F-4D97-AF65-F5344CB8AC3E}">
        <p14:creationId xmlns:p14="http://schemas.microsoft.com/office/powerpoint/2010/main" val="186983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vignette3.wikia.nocookie.net/automated-storage-retrieval-systems/images/c/ca/Vertical_carousel_all_systems_picture.jpg/revision/latest?cb=201503022324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85156"/>
            <a:ext cx="3362325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/>
              <a:t>Pendahuluan  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340768"/>
            <a:ext cx="8136904" cy="5328592"/>
          </a:xfrm>
        </p:spPr>
        <p:txBody>
          <a:bodyPr>
            <a:normAutofit/>
          </a:bodyPr>
          <a:lstStyle/>
          <a:p>
            <a:pPr marL="355600" lvl="1">
              <a:spcBef>
                <a:spcPts val="1200"/>
              </a:spcBef>
            </a:pPr>
            <a:r>
              <a:rPr lang="id-ID" sz="2400" dirty="0" smtClean="0"/>
              <a:t>Teknologi yang mendukung efisiensi dalam operasi </a:t>
            </a:r>
            <a:r>
              <a:rPr lang="id-ID" sz="2400" dirty="0"/>
              <a:t>distribusi </a:t>
            </a:r>
            <a:r>
              <a:rPr lang="id-ID" sz="2400" dirty="0" smtClean="0"/>
              <a:t>produk al : </a:t>
            </a:r>
          </a:p>
          <a:p>
            <a:pPr marL="721360" lvl="2">
              <a:spcBef>
                <a:spcPts val="1200"/>
              </a:spcBef>
            </a:pPr>
            <a:r>
              <a:rPr lang="id-ID" sz="2200" dirty="0" smtClean="0"/>
              <a:t>Barcoding</a:t>
            </a:r>
          </a:p>
          <a:p>
            <a:pPr marL="721360" lvl="2">
              <a:spcBef>
                <a:spcPts val="1200"/>
              </a:spcBef>
            </a:pPr>
            <a:r>
              <a:rPr lang="id-ID" sz="2200" dirty="0" smtClean="0"/>
              <a:t>ASRS </a:t>
            </a:r>
            <a:r>
              <a:rPr lang="id-ID" sz="2200" dirty="0"/>
              <a:t>(</a:t>
            </a:r>
            <a:r>
              <a:rPr lang="id-ID" sz="2200" i="1" dirty="0"/>
              <a:t>automatic storage and retrieval </a:t>
            </a:r>
            <a:r>
              <a:rPr lang="id-ID" sz="2200" i="1" dirty="0" smtClean="0"/>
              <a:t>system</a:t>
            </a:r>
            <a:r>
              <a:rPr lang="id-ID" sz="2200" dirty="0" smtClean="0"/>
              <a:t>)</a:t>
            </a:r>
          </a:p>
          <a:p>
            <a:pPr marL="721360" lvl="2">
              <a:spcBef>
                <a:spcPts val="1200"/>
              </a:spcBef>
            </a:pPr>
            <a:r>
              <a:rPr lang="id-ID" sz="2200" dirty="0" smtClean="0"/>
              <a:t>RFID </a:t>
            </a:r>
            <a:r>
              <a:rPr lang="id-ID" sz="2200" dirty="0"/>
              <a:t>(</a:t>
            </a:r>
            <a:r>
              <a:rPr lang="id-ID" sz="2200" i="1" dirty="0"/>
              <a:t>radio frequency identification</a:t>
            </a:r>
            <a:r>
              <a:rPr lang="id-ID" sz="2200" dirty="0" smtClean="0"/>
              <a:t>)</a:t>
            </a:r>
            <a:endParaRPr lang="id-ID" sz="2200" dirty="0"/>
          </a:p>
        </p:txBody>
      </p:sp>
      <p:pic>
        <p:nvPicPr>
          <p:cNvPr id="5" name="Picture 6" descr="http://www.optelvision.com/sites/default/files/Serialization.RFID-Ta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28575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http://3.bp.blogspot.com/-wkRf8oYT_Pw/TeSKUP3nKzI/AAAAAAAABOk/dgOu2jdETHY/s1600/rfi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12881" r="40938" b="27579"/>
          <a:stretch>
            <a:fillRect/>
          </a:stretch>
        </p:blipFill>
        <p:spPr bwMode="auto">
          <a:xfrm>
            <a:off x="2699792" y="5047256"/>
            <a:ext cx="2036763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31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208912" cy="537321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Langkah-</a:t>
            </a:r>
            <a:r>
              <a:rPr lang="id-ID" sz="2400" dirty="0" smtClean="0">
                <a:solidFill>
                  <a:srgbClr val="C00000"/>
                </a:solidFill>
              </a:rPr>
              <a:t>04</a:t>
            </a:r>
            <a:r>
              <a:rPr lang="en-US" sz="2400" dirty="0" smtClean="0">
                <a:solidFill>
                  <a:srgbClr val="C00000"/>
                </a:solidFill>
              </a:rPr>
              <a:t>:  </a:t>
            </a:r>
            <a:r>
              <a:rPr lang="id-ID" sz="2400" b="1" dirty="0" smtClean="0"/>
              <a:t>percobaan kedua</a:t>
            </a:r>
          </a:p>
          <a:p>
            <a:r>
              <a:rPr lang="es-ES" sz="2400" dirty="0" err="1" smtClean="0"/>
              <a:t>Selanjutnya</a:t>
            </a:r>
            <a:r>
              <a:rPr lang="id-ID" sz="2400" dirty="0"/>
              <a:t>,</a:t>
            </a:r>
            <a:r>
              <a:rPr lang="es-ES" sz="2400" dirty="0" smtClean="0"/>
              <a:t> </a:t>
            </a:r>
            <a:r>
              <a:rPr lang="es-ES" sz="2400" dirty="0" err="1"/>
              <a:t>pilih</a:t>
            </a:r>
            <a:r>
              <a:rPr lang="es-ES" sz="2400" dirty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err="1"/>
              <a:t>dengan</a:t>
            </a:r>
            <a:r>
              <a:rPr lang="es-ES" sz="2400" dirty="0"/>
              <a:t> </a:t>
            </a:r>
            <a:r>
              <a:rPr lang="es-ES" sz="2400" dirty="0" err="1">
                <a:solidFill>
                  <a:srgbClr val="C00000"/>
                </a:solidFill>
              </a:rPr>
              <a:t>biaya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transportasi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terkecil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/>
              <a:t>dan </a:t>
            </a:r>
            <a:r>
              <a:rPr lang="es-ES" sz="2400" dirty="0" err="1">
                <a:solidFill>
                  <a:srgbClr val="C00000"/>
                </a:solidFill>
              </a:rPr>
              <a:t>memungkinkan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dilakukan</a:t>
            </a:r>
            <a:r>
              <a:rPr lang="es-ES" sz="2400" dirty="0">
                <a:solidFill>
                  <a:srgbClr val="C00000"/>
                </a:solidFill>
              </a:rPr>
              <a:t> </a:t>
            </a:r>
            <a:r>
              <a:rPr lang="es-ES" sz="2400" dirty="0" err="1">
                <a:solidFill>
                  <a:srgbClr val="C00000"/>
                </a:solidFill>
              </a:rPr>
              <a:t>pemindahan</a:t>
            </a:r>
            <a:r>
              <a:rPr lang="es-ES" sz="2400" dirty="0"/>
              <a:t>.  </a:t>
            </a:r>
            <a:endParaRPr lang="id-ID" sz="2400" dirty="0" smtClean="0"/>
          </a:p>
          <a:p>
            <a:r>
              <a:rPr lang="es-ES" sz="2400" dirty="0" err="1" smtClean="0"/>
              <a:t>Dalam</a:t>
            </a:r>
            <a:r>
              <a:rPr lang="es-ES" sz="2400" dirty="0" smtClean="0"/>
              <a:t> </a:t>
            </a:r>
            <a:r>
              <a:rPr lang="es-ES" sz="2400" dirty="0" err="1"/>
              <a:t>hal</a:t>
            </a:r>
            <a:r>
              <a:rPr lang="es-ES" sz="2400" dirty="0"/>
              <a:t> </a:t>
            </a:r>
            <a:r>
              <a:rPr lang="es-ES" sz="2400" dirty="0" err="1"/>
              <a:t>ini</a:t>
            </a:r>
            <a:r>
              <a:rPr lang="es-ES" sz="2400" dirty="0"/>
              <a:t> </a:t>
            </a:r>
            <a:r>
              <a:rPr lang="es-ES" sz="2400" dirty="0" err="1"/>
              <a:t>kita</a:t>
            </a:r>
            <a:r>
              <a:rPr lang="es-ES" sz="2400" dirty="0"/>
              <a:t> </a:t>
            </a:r>
            <a:r>
              <a:rPr lang="es-ES" sz="2400" dirty="0" err="1"/>
              <a:t>pindahkan</a:t>
            </a:r>
            <a:r>
              <a:rPr lang="es-ES" sz="2400" dirty="0"/>
              <a:t> </a:t>
            </a:r>
            <a:r>
              <a:rPr lang="id-ID" sz="2400" dirty="0" smtClean="0"/>
              <a:t>isi</a:t>
            </a:r>
            <a:r>
              <a:rPr lang="es-ES" sz="2400" dirty="0" smtClean="0"/>
              <a:t> </a:t>
            </a:r>
            <a:r>
              <a:rPr lang="es-ES" sz="2400" dirty="0" err="1"/>
              <a:t>dari</a:t>
            </a:r>
            <a:r>
              <a:rPr lang="es-ES" sz="2400" dirty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smtClean="0"/>
              <a:t>C</a:t>
            </a:r>
            <a:r>
              <a:rPr lang="id-ID" sz="2400" dirty="0" smtClean="0"/>
              <a:t>-</a:t>
            </a:r>
            <a:r>
              <a:rPr lang="es-ES" sz="2400" dirty="0" smtClean="0"/>
              <a:t>III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smtClean="0"/>
              <a:t>A</a:t>
            </a:r>
            <a:r>
              <a:rPr lang="id-ID" sz="2400" dirty="0" smtClean="0"/>
              <a:t>-</a:t>
            </a:r>
            <a:r>
              <a:rPr lang="es-ES" sz="2400" dirty="0" smtClean="0"/>
              <a:t>III </a:t>
            </a:r>
            <a:endParaRPr lang="id-ID" sz="2400" dirty="0" smtClean="0"/>
          </a:p>
          <a:p>
            <a:r>
              <a:rPr lang="es-ES" sz="2400" dirty="0" smtClean="0"/>
              <a:t>Agar </a:t>
            </a:r>
            <a:r>
              <a:rPr lang="es-ES" sz="2400" dirty="0" err="1" smtClean="0"/>
              <a:t>jumlahnya</a:t>
            </a:r>
            <a:r>
              <a:rPr lang="es-ES" sz="2400" dirty="0" smtClean="0"/>
              <a:t> </a:t>
            </a:r>
            <a:r>
              <a:rPr lang="es-ES" sz="2400" dirty="0" err="1"/>
              <a:t>tetap</a:t>
            </a:r>
            <a:r>
              <a:rPr lang="es-ES" sz="2400" dirty="0"/>
              <a:t> </a:t>
            </a:r>
            <a:r>
              <a:rPr lang="es-ES" sz="2400" dirty="0" err="1" smtClean="0"/>
              <a:t>seimbang</a:t>
            </a:r>
            <a:r>
              <a:rPr lang="id-ID" sz="2400" dirty="0" smtClean="0"/>
              <a:t>, maka sebagian isi sel A-II</a:t>
            </a:r>
            <a:r>
              <a:rPr lang="es-ES" sz="2400" dirty="0" smtClean="0"/>
              <a:t> </a:t>
            </a:r>
            <a:r>
              <a:rPr lang="es-ES" sz="2400" dirty="0" err="1"/>
              <a:t>dipindahkan</a:t>
            </a:r>
            <a:r>
              <a:rPr lang="es-ES" sz="2400" dirty="0"/>
              <a:t> </a:t>
            </a:r>
            <a:r>
              <a:rPr lang="es-ES" sz="2400" dirty="0" smtClean="0"/>
              <a:t>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smtClean="0"/>
              <a:t>C</a:t>
            </a:r>
            <a:r>
              <a:rPr lang="id-ID" sz="2400" dirty="0" smtClean="0"/>
              <a:t>-II</a:t>
            </a:r>
            <a:r>
              <a:rPr lang="es-ES" sz="2400" dirty="0" smtClean="0"/>
              <a:t>.</a:t>
            </a:r>
            <a:endParaRPr lang="id-ID" sz="2400" dirty="0" smtClean="0"/>
          </a:p>
          <a:p>
            <a:r>
              <a:rPr lang="es-ES" sz="2400" dirty="0" err="1" smtClean="0"/>
              <a:t>Pemindahan</a:t>
            </a:r>
            <a:r>
              <a:rPr lang="es-ES" sz="2400" dirty="0" smtClean="0"/>
              <a:t> </a:t>
            </a:r>
            <a:r>
              <a:rPr lang="es-ES" sz="2400" dirty="0" err="1"/>
              <a:t>ini</a:t>
            </a:r>
            <a:r>
              <a:rPr lang="es-ES" sz="2400" dirty="0"/>
              <a:t> </a:t>
            </a:r>
            <a:r>
              <a:rPr lang="es-ES" sz="2400" dirty="0" err="1"/>
              <a:t>mengurangi</a:t>
            </a:r>
            <a:r>
              <a:rPr lang="es-ES" sz="2400" dirty="0"/>
              <a:t> </a:t>
            </a:r>
            <a:r>
              <a:rPr lang="es-ES" sz="2400" dirty="0" err="1"/>
              <a:t>biaya</a:t>
            </a:r>
            <a:r>
              <a:rPr lang="es-ES" sz="2400" dirty="0"/>
              <a:t> (19 – 8) + ( 5 – 10) = 6.  </a:t>
            </a:r>
            <a:endParaRPr lang="id-ID" sz="2400" dirty="0" smtClean="0"/>
          </a:p>
          <a:p>
            <a:r>
              <a:rPr lang="es-ES" sz="2400" dirty="0" err="1" smtClean="0"/>
              <a:t>Jika</a:t>
            </a:r>
            <a:r>
              <a:rPr lang="es-ES" sz="2400" dirty="0" smtClean="0"/>
              <a:t> </a:t>
            </a:r>
            <a:r>
              <a:rPr lang="es-ES" sz="2400" dirty="0" err="1"/>
              <a:t>dipindahkan</a:t>
            </a:r>
            <a:r>
              <a:rPr lang="es-ES" sz="2400" dirty="0"/>
              <a:t> </a:t>
            </a:r>
            <a:r>
              <a:rPr lang="es-ES" sz="2400" dirty="0" err="1"/>
              <a:t>sebanyak</a:t>
            </a:r>
            <a:r>
              <a:rPr lang="es-ES" sz="2400" dirty="0"/>
              <a:t> 40, </a:t>
            </a:r>
            <a:r>
              <a:rPr lang="es-ES" sz="2400" dirty="0" err="1"/>
              <a:t>maka</a:t>
            </a:r>
            <a:r>
              <a:rPr lang="es-ES" sz="2400" dirty="0"/>
              <a:t> total </a:t>
            </a:r>
            <a:r>
              <a:rPr lang="es-ES" sz="2400" dirty="0" err="1"/>
              <a:t>biaya</a:t>
            </a:r>
            <a:r>
              <a:rPr lang="es-ES" sz="2400" dirty="0"/>
              <a:t> </a:t>
            </a:r>
            <a:r>
              <a:rPr lang="es-ES" sz="2400" dirty="0" err="1"/>
              <a:t>transportasi</a:t>
            </a:r>
            <a:r>
              <a:rPr lang="es-ES" sz="2400" dirty="0"/>
              <a:t> </a:t>
            </a:r>
            <a:r>
              <a:rPr lang="es-ES" sz="2400" dirty="0" err="1"/>
              <a:t>berkurang</a:t>
            </a:r>
            <a:r>
              <a:rPr lang="es-ES" sz="2400" dirty="0"/>
              <a:t> </a:t>
            </a:r>
            <a:r>
              <a:rPr lang="es-ES" sz="2400" dirty="0" err="1"/>
              <a:t>sebanyak</a:t>
            </a:r>
            <a:r>
              <a:rPr lang="es-ES" sz="2400" dirty="0"/>
              <a:t> 240. </a:t>
            </a:r>
            <a:endParaRPr lang="id-ID" sz="2400" dirty="0" smtClean="0"/>
          </a:p>
          <a:p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es-ES" sz="24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50(5) + 40(8) + 50(15) + 10(20) + 50(10) = 2020</a:t>
            </a:r>
            <a:endParaRPr lang="id-ID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8" t="29956" r="3265" b="10819"/>
          <a:stretch/>
        </p:blipFill>
        <p:spPr bwMode="auto">
          <a:xfrm>
            <a:off x="3706486" y="3715978"/>
            <a:ext cx="5007849" cy="3029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869" y="1962714"/>
            <a:ext cx="2889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Perbaikan Pertama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5400000">
            <a:off x="4733009" y="2109192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  <p:sp>
        <p:nvSpPr>
          <p:cNvPr id="12" name="Rectangle 11"/>
          <p:cNvSpPr/>
          <p:nvPr/>
        </p:nvSpPr>
        <p:spPr>
          <a:xfrm>
            <a:off x="242881" y="5010221"/>
            <a:ext cx="2483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Perbaikan Kedua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2284737" y="5156699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7" t="26831" r="2665" b="12603"/>
          <a:stretch/>
        </p:blipFill>
        <p:spPr bwMode="auto">
          <a:xfrm>
            <a:off x="0" y="1098781"/>
            <a:ext cx="4847065" cy="285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0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84784"/>
            <a:ext cx="8208912" cy="5373216"/>
          </a:xfrm>
        </p:spPr>
        <p:txBody>
          <a:bodyPr>
            <a:normAutofit/>
          </a:bodyPr>
          <a:lstStyle/>
          <a:p>
            <a:pPr marL="114300" lv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id-ID" sz="2400" b="1" dirty="0" smtClean="0">
                <a:solidFill>
                  <a:srgbClr val="C00000"/>
                </a:solidFill>
              </a:rPr>
              <a:t>Langkah-</a:t>
            </a:r>
            <a:r>
              <a:rPr lang="id-ID" sz="2400" dirty="0" smtClean="0">
                <a:solidFill>
                  <a:srgbClr val="C00000"/>
                </a:solidFill>
              </a:rPr>
              <a:t>05</a:t>
            </a:r>
            <a:r>
              <a:rPr lang="en-US" sz="2400" dirty="0" smtClean="0">
                <a:solidFill>
                  <a:srgbClr val="C00000"/>
                </a:solidFill>
              </a:rPr>
              <a:t>: </a:t>
            </a:r>
            <a:r>
              <a:rPr lang="id-ID" sz="2400" b="1" dirty="0"/>
              <a:t>percobaan </a:t>
            </a:r>
            <a:r>
              <a:rPr lang="id-ID" sz="2400" b="1" dirty="0" smtClean="0"/>
              <a:t>ketiga</a:t>
            </a:r>
            <a:endParaRPr lang="id-ID" sz="2400" dirty="0">
              <a:solidFill>
                <a:srgbClr val="C00000"/>
              </a:solidFill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s-ES" sz="2400" dirty="0" err="1" smtClean="0"/>
              <a:t>Selanjutnya</a:t>
            </a:r>
            <a:r>
              <a:rPr lang="es-ES" sz="2400" dirty="0" smtClean="0"/>
              <a:t> </a:t>
            </a:r>
            <a:r>
              <a:rPr lang="es-ES" sz="2400" dirty="0" err="1"/>
              <a:t>jika</a:t>
            </a:r>
            <a:r>
              <a:rPr lang="es-ES" sz="2400" dirty="0"/>
              <a:t> </a:t>
            </a:r>
            <a:r>
              <a:rPr lang="es-ES" sz="2400" dirty="0" err="1"/>
              <a:t>dipindahkan</a:t>
            </a:r>
            <a:r>
              <a:rPr lang="es-ES" sz="2400" dirty="0"/>
              <a:t> </a:t>
            </a:r>
            <a:r>
              <a:rPr lang="id-ID" sz="2400" dirty="0" smtClean="0"/>
              <a:t>isi dari </a:t>
            </a:r>
            <a:r>
              <a:rPr lang="es-ES" sz="2400" dirty="0" err="1" smtClean="0"/>
              <a:t>sel</a:t>
            </a:r>
            <a:r>
              <a:rPr lang="es-ES" sz="2400" dirty="0" smtClean="0"/>
              <a:t> B</a:t>
            </a:r>
            <a:r>
              <a:rPr lang="id-ID" sz="2400" dirty="0" smtClean="0"/>
              <a:t>-II</a:t>
            </a:r>
            <a:r>
              <a:rPr lang="es-ES" sz="2400" dirty="0" smtClean="0"/>
              <a:t> </a:t>
            </a:r>
            <a:r>
              <a:rPr lang="es-ES" sz="2400" dirty="0" err="1"/>
              <a:t>ke</a:t>
            </a:r>
            <a:r>
              <a:rPr lang="es-ES" sz="2400" dirty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smtClean="0"/>
              <a:t>B</a:t>
            </a:r>
            <a:r>
              <a:rPr lang="id-ID" sz="2400" dirty="0" smtClean="0"/>
              <a:t>-III, maka agar </a:t>
            </a:r>
            <a:r>
              <a:rPr lang="es-ES" sz="2400" dirty="0" smtClean="0"/>
              <a:t> </a:t>
            </a:r>
            <a:r>
              <a:rPr lang="es-ES" sz="2400" dirty="0" err="1"/>
              <a:t>jumlahnya</a:t>
            </a:r>
            <a:r>
              <a:rPr lang="es-ES" sz="2400" dirty="0"/>
              <a:t> </a:t>
            </a:r>
            <a:r>
              <a:rPr lang="es-ES" sz="2400" dirty="0" err="1"/>
              <a:t>tetap</a:t>
            </a:r>
            <a:r>
              <a:rPr lang="es-ES" sz="2400" dirty="0"/>
              <a:t> </a:t>
            </a:r>
            <a:r>
              <a:rPr lang="es-ES" sz="2400" dirty="0" err="1" smtClean="0"/>
              <a:t>seimbang</a:t>
            </a:r>
            <a:r>
              <a:rPr lang="id-ID" sz="2400" dirty="0" smtClean="0"/>
              <a:t>, isi sel A-III</a:t>
            </a:r>
            <a:r>
              <a:rPr lang="es-ES" sz="2400" dirty="0" smtClean="0"/>
              <a:t> </a:t>
            </a:r>
            <a:r>
              <a:rPr lang="es-ES" sz="2400" dirty="0" err="1"/>
              <a:t>dipindahkan</a:t>
            </a:r>
            <a:r>
              <a:rPr lang="es-ES" sz="2400" dirty="0"/>
              <a:t> </a:t>
            </a:r>
            <a:r>
              <a:rPr lang="id-ID" sz="2400" dirty="0" smtClean="0"/>
              <a:t>sebagian ke </a:t>
            </a:r>
            <a:r>
              <a:rPr lang="es-ES" sz="2400" dirty="0" smtClean="0"/>
              <a:t> </a:t>
            </a:r>
            <a:r>
              <a:rPr lang="es-ES" sz="2400" dirty="0" err="1"/>
              <a:t>sel</a:t>
            </a:r>
            <a:r>
              <a:rPr lang="es-ES" sz="2400" dirty="0"/>
              <a:t> </a:t>
            </a:r>
            <a:r>
              <a:rPr lang="es-ES" sz="2400" dirty="0" smtClean="0"/>
              <a:t>A</a:t>
            </a:r>
            <a:r>
              <a:rPr lang="id-ID" sz="2400" dirty="0" smtClean="0"/>
              <a:t>-II</a:t>
            </a:r>
            <a:r>
              <a:rPr lang="es-ES" sz="2400" dirty="0" smtClean="0"/>
              <a:t>.</a:t>
            </a: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s-ES" sz="2400" dirty="0" err="1" smtClean="0"/>
              <a:t>Pemindahan</a:t>
            </a:r>
            <a:r>
              <a:rPr lang="es-ES" sz="2400" dirty="0" smtClean="0"/>
              <a:t> </a:t>
            </a:r>
            <a:r>
              <a:rPr lang="es-ES" sz="2400" dirty="0" err="1"/>
              <a:t>ini</a:t>
            </a:r>
            <a:r>
              <a:rPr lang="es-ES" sz="2400" dirty="0"/>
              <a:t> </a:t>
            </a:r>
            <a:r>
              <a:rPr lang="es-ES" sz="2400" dirty="0" err="1"/>
              <a:t>mengurangi</a:t>
            </a:r>
            <a:r>
              <a:rPr lang="es-ES" sz="2400" dirty="0"/>
              <a:t> </a:t>
            </a:r>
            <a:r>
              <a:rPr lang="es-ES" sz="2400" dirty="0" err="1"/>
              <a:t>biaya</a:t>
            </a:r>
            <a:r>
              <a:rPr lang="es-ES" sz="2400" dirty="0"/>
              <a:t> (20 – 10) + (8 – 5) = 13. </a:t>
            </a: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s-ES" sz="2400" dirty="0" err="1" smtClean="0"/>
              <a:t>Jika</a:t>
            </a:r>
            <a:r>
              <a:rPr lang="es-ES" sz="2400" dirty="0" smtClean="0"/>
              <a:t> </a:t>
            </a:r>
            <a:r>
              <a:rPr lang="es-ES" sz="2400" dirty="0" err="1"/>
              <a:t>dipindahkan</a:t>
            </a:r>
            <a:r>
              <a:rPr lang="es-ES" sz="2400" dirty="0"/>
              <a:t> </a:t>
            </a:r>
            <a:r>
              <a:rPr lang="es-ES" sz="2400" dirty="0" err="1"/>
              <a:t>sebanyak</a:t>
            </a:r>
            <a:r>
              <a:rPr lang="es-ES" sz="2400" dirty="0"/>
              <a:t> 10 </a:t>
            </a:r>
            <a:r>
              <a:rPr lang="es-ES" sz="2400" dirty="0" err="1"/>
              <a:t>unit</a:t>
            </a:r>
            <a:r>
              <a:rPr lang="es-ES" sz="2400" dirty="0"/>
              <a:t>, </a:t>
            </a:r>
            <a:r>
              <a:rPr lang="es-ES" sz="2400" dirty="0" err="1"/>
              <a:t>maka</a:t>
            </a:r>
            <a:r>
              <a:rPr lang="es-ES" sz="2400" dirty="0"/>
              <a:t> total </a:t>
            </a:r>
            <a:r>
              <a:rPr lang="es-ES" sz="2400" dirty="0" err="1"/>
              <a:t>biaya</a:t>
            </a:r>
            <a:r>
              <a:rPr lang="es-ES" sz="2400" dirty="0"/>
              <a:t> </a:t>
            </a:r>
            <a:r>
              <a:rPr lang="es-ES" sz="2400" dirty="0" err="1"/>
              <a:t>transportasi</a:t>
            </a:r>
            <a:r>
              <a:rPr lang="es-ES" sz="2400" dirty="0"/>
              <a:t> </a:t>
            </a:r>
            <a:r>
              <a:rPr lang="es-ES" sz="2400" dirty="0" err="1"/>
              <a:t>akan</a:t>
            </a:r>
            <a:r>
              <a:rPr lang="es-ES" sz="2400" dirty="0"/>
              <a:t> </a:t>
            </a:r>
            <a:r>
              <a:rPr lang="es-ES" sz="2400" dirty="0" err="1"/>
              <a:t>berkurang</a:t>
            </a:r>
            <a:r>
              <a:rPr lang="es-ES" sz="2400" dirty="0"/>
              <a:t> </a:t>
            </a:r>
            <a:r>
              <a:rPr lang="es-ES" sz="2400" dirty="0" err="1"/>
              <a:t>sebanyak</a:t>
            </a:r>
            <a:r>
              <a:rPr lang="es-ES" sz="2400" dirty="0"/>
              <a:t> 130</a:t>
            </a:r>
            <a:r>
              <a:rPr lang="es-ES" sz="2400" dirty="0" smtClean="0"/>
              <a:t>.</a:t>
            </a:r>
            <a:endParaRPr lang="id-ID" sz="2400" dirty="0" smtClean="0"/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</a:t>
            </a:r>
            <a:r>
              <a:rPr lang="es-ES" sz="2400" baseline="-25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s-E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60(5) + 30(8) + 50(15) + 10(10) + 50(10) = </a:t>
            </a:r>
            <a:r>
              <a:rPr lang="es-E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id-ID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s-E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890</a:t>
            </a:r>
            <a:endParaRPr lang="id-ID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/>
          </a:p>
          <a:p>
            <a:pPr>
              <a:lnSpc>
                <a:spcPct val="110000"/>
              </a:lnSpc>
              <a:spcBef>
                <a:spcPts val="1200"/>
              </a:spcBef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1551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2" t="29095" r="3185" b="10776"/>
          <a:stretch/>
        </p:blipFill>
        <p:spPr bwMode="auto">
          <a:xfrm>
            <a:off x="3491880" y="3538182"/>
            <a:ext cx="5327162" cy="320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4869" y="1962714"/>
            <a:ext cx="28894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Perbaikan Kedua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 rot="5400000">
            <a:off x="4733009" y="2109192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  <p:sp>
        <p:nvSpPr>
          <p:cNvPr id="12" name="Rectangle 11"/>
          <p:cNvSpPr/>
          <p:nvPr/>
        </p:nvSpPr>
        <p:spPr>
          <a:xfrm>
            <a:off x="242881" y="5010221"/>
            <a:ext cx="2483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3050" algn="l"/>
              </a:tabLst>
            </a:pPr>
            <a:r>
              <a:rPr lang="es-ES" sz="2400" dirty="0" smtClean="0">
                <a:solidFill>
                  <a:srgbClr val="C00000"/>
                </a:solidFill>
              </a:rPr>
              <a:t>T</a:t>
            </a:r>
            <a:r>
              <a:rPr lang="id-ID" sz="2400" dirty="0" smtClean="0">
                <a:solidFill>
                  <a:srgbClr val="C00000"/>
                </a:solidFill>
              </a:rPr>
              <a:t>abel Transportasi Perbaikan Ketiga</a:t>
            </a:r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2284737" y="5156699"/>
            <a:ext cx="1368152" cy="538042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11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2" t="31154" r="3495" b="9891"/>
          <a:stretch/>
        </p:blipFill>
        <p:spPr bwMode="auto">
          <a:xfrm>
            <a:off x="177958" y="1058488"/>
            <a:ext cx="443487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0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pPr lvl="1" algn="l" rtl="0">
              <a:spcBef>
                <a:spcPct val="0"/>
              </a:spcBef>
            </a:pPr>
            <a:r>
              <a:rPr lang="id-ID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Metode </a:t>
            </a:r>
            <a:r>
              <a:rPr lang="id-ID" sz="4000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Stepping Stone  </a:t>
            </a:r>
            <a:endParaRPr lang="id-ID" sz="4000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7825680" cy="4800600"/>
          </a:xfrm>
        </p:spPr>
        <p:txBody>
          <a:bodyPr>
            <a:normAutofit/>
          </a:bodyPr>
          <a:lstStyle/>
          <a:p>
            <a:r>
              <a:rPr lang="es-ES" sz="2400" dirty="0" err="1"/>
              <a:t>Jadi</a:t>
            </a:r>
            <a:r>
              <a:rPr lang="es-ES" sz="2400" dirty="0"/>
              <a:t> Total </a:t>
            </a:r>
            <a:r>
              <a:rPr lang="es-ES" sz="2400" dirty="0" err="1"/>
              <a:t>biaya</a:t>
            </a:r>
            <a:r>
              <a:rPr lang="es-ES" sz="2400" dirty="0"/>
              <a:t> </a:t>
            </a:r>
            <a:r>
              <a:rPr lang="es-ES" sz="2400" dirty="0" err="1"/>
              <a:t>transportasi</a:t>
            </a:r>
            <a:r>
              <a:rPr lang="es-ES" sz="2400" dirty="0"/>
              <a:t> mínimum (</a:t>
            </a:r>
            <a:r>
              <a:rPr lang="es-ES" sz="2400" dirty="0" err="1"/>
              <a:t>solusi</a:t>
            </a:r>
            <a:r>
              <a:rPr lang="es-ES" sz="2400" dirty="0"/>
              <a:t> </a:t>
            </a:r>
            <a:r>
              <a:rPr lang="es-ES" sz="2400" dirty="0" err="1"/>
              <a:t>optimal</a:t>
            </a:r>
            <a:r>
              <a:rPr lang="es-ES" sz="2400" dirty="0"/>
              <a:t>) yang </a:t>
            </a:r>
            <a:r>
              <a:rPr lang="es-ES" sz="2400" dirty="0" err="1"/>
              <a:t>diperoleh</a:t>
            </a:r>
            <a:r>
              <a:rPr lang="es-ES" sz="2400" dirty="0"/>
              <a:t> </a:t>
            </a:r>
            <a:r>
              <a:rPr lang="es-ES" sz="2400" dirty="0" err="1"/>
              <a:t>dengan</a:t>
            </a:r>
            <a:r>
              <a:rPr lang="es-ES" sz="2400" dirty="0"/>
              <a:t> </a:t>
            </a:r>
            <a:r>
              <a:rPr lang="es-ES" sz="2400" dirty="0" err="1"/>
              <a:t>metode</a:t>
            </a:r>
            <a:r>
              <a:rPr lang="es-ES" sz="2400" dirty="0"/>
              <a:t> </a:t>
            </a:r>
            <a:r>
              <a:rPr lang="es-ES" sz="2400" i="1" dirty="0" err="1"/>
              <a:t>Stepping</a:t>
            </a:r>
            <a:r>
              <a:rPr lang="es-ES" sz="2400" i="1" dirty="0"/>
              <a:t> Stone </a:t>
            </a:r>
            <a:r>
              <a:rPr lang="es-ES" sz="2400" dirty="0" err="1"/>
              <a:t>sebesar</a:t>
            </a:r>
            <a:r>
              <a:rPr lang="es-ES" sz="2400" dirty="0"/>
              <a:t> </a:t>
            </a:r>
            <a:r>
              <a:rPr lang="es-ES" sz="2400" dirty="0" smtClean="0"/>
              <a:t>1</a:t>
            </a:r>
            <a:r>
              <a:rPr lang="id-ID" sz="2400" dirty="0" smtClean="0"/>
              <a:t>.</a:t>
            </a:r>
            <a:r>
              <a:rPr lang="es-ES" sz="2400" dirty="0" smtClean="0"/>
              <a:t>890</a:t>
            </a:r>
            <a:r>
              <a:rPr lang="es-ES" sz="2400" dirty="0"/>
              <a:t>.</a:t>
            </a:r>
            <a:endParaRPr lang="id-ID" sz="2400" dirty="0"/>
          </a:p>
          <a:p>
            <a:endParaRPr lang="id-ID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34" t="26293" r="3065" b="15517"/>
          <a:stretch/>
        </p:blipFill>
        <p:spPr bwMode="auto">
          <a:xfrm>
            <a:off x="683568" y="2369521"/>
            <a:ext cx="7299436" cy="425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0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daifukuwebb.com/Portals/0/EasyGalleryImages/3/9/RackbilSystem1490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7" b="13712"/>
          <a:stretch/>
        </p:blipFill>
        <p:spPr bwMode="auto">
          <a:xfrm>
            <a:off x="1259632" y="3212976"/>
            <a:ext cx="6586888" cy="36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 smtClean="0"/>
              <a:t>Pendahuluan  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96752"/>
            <a:ext cx="8136904" cy="5328592"/>
          </a:xfrm>
        </p:spPr>
        <p:txBody>
          <a:bodyPr>
            <a:normAutofit/>
          </a:bodyPr>
          <a:lstStyle/>
          <a:p>
            <a:pPr marL="355600" lvl="1">
              <a:spcBef>
                <a:spcPts val="1200"/>
              </a:spcBef>
            </a:pPr>
            <a:r>
              <a:rPr lang="id-ID" sz="2400" dirty="0" smtClean="0"/>
              <a:t>Jaringan distribusi </a:t>
            </a:r>
            <a:r>
              <a:rPr lang="id-ID" sz="2400" dirty="0"/>
              <a:t>sering dianggap sebagai </a:t>
            </a:r>
            <a:r>
              <a:rPr lang="id-ID" sz="2400" dirty="0">
                <a:solidFill>
                  <a:srgbClr val="0070C0"/>
                </a:solidFill>
              </a:rPr>
              <a:t>fasilitas </a:t>
            </a:r>
            <a:r>
              <a:rPr lang="id-ID" sz="2400" dirty="0" smtClean="0">
                <a:solidFill>
                  <a:srgbClr val="0070C0"/>
                </a:solidFill>
              </a:rPr>
              <a:t>fisik </a:t>
            </a:r>
            <a:r>
              <a:rPr lang="id-ID" sz="2400" dirty="0" smtClean="0"/>
              <a:t>dan </a:t>
            </a:r>
            <a:r>
              <a:rPr lang="id-ID" sz="2400" dirty="0">
                <a:solidFill>
                  <a:srgbClr val="0070C0"/>
                </a:solidFill>
              </a:rPr>
              <a:t>fasilitas </a:t>
            </a:r>
            <a:r>
              <a:rPr lang="id-ID" sz="2400" dirty="0" smtClean="0">
                <a:solidFill>
                  <a:srgbClr val="0070C0"/>
                </a:solidFill>
              </a:rPr>
              <a:t>pengangkutan</a:t>
            </a:r>
            <a:r>
              <a:rPr lang="id-ID" sz="2400" dirty="0" smtClean="0"/>
              <a:t>, dengan </a:t>
            </a:r>
            <a:r>
              <a:rPr lang="id-ID" sz="2400" dirty="0">
                <a:solidFill>
                  <a:srgbClr val="0070C0"/>
                </a:solidFill>
              </a:rPr>
              <a:t>operasi</a:t>
            </a:r>
            <a:r>
              <a:rPr lang="id-ID" sz="2400" dirty="0"/>
              <a:t> </a:t>
            </a:r>
            <a:r>
              <a:rPr lang="id-ID" sz="2400" dirty="0" smtClean="0"/>
              <a:t>cenderung </a:t>
            </a:r>
            <a:r>
              <a:rPr lang="id-ID" sz="2400" dirty="0">
                <a:solidFill>
                  <a:srgbClr val="0070C0"/>
                </a:solidFill>
              </a:rPr>
              <a:t>terpisah</a:t>
            </a:r>
            <a:r>
              <a:rPr lang="id-ID" sz="2400" dirty="0"/>
              <a:t> </a:t>
            </a:r>
            <a:endParaRPr lang="id-ID" sz="2400" dirty="0" smtClean="0"/>
          </a:p>
          <a:p>
            <a:pPr marL="355600" lvl="1">
              <a:spcBef>
                <a:spcPts val="1200"/>
              </a:spcBef>
            </a:pPr>
            <a:r>
              <a:rPr lang="id-ID" sz="2400" dirty="0" smtClean="0"/>
              <a:t>Saat </a:t>
            </a:r>
            <a:r>
              <a:rPr lang="id-ID" sz="2400" dirty="0"/>
              <a:t>ini, jaringan distribusi merupakan </a:t>
            </a:r>
            <a:r>
              <a:rPr lang="id-ID" sz="2400" dirty="0">
                <a:solidFill>
                  <a:srgbClr val="0070C0"/>
                </a:solidFill>
              </a:rPr>
              <a:t>bagian integral </a:t>
            </a:r>
            <a:r>
              <a:rPr lang="id-ID" sz="2400" dirty="0"/>
              <a:t>dari kegiatan </a:t>
            </a:r>
            <a:r>
              <a:rPr lang="id-ID" sz="2400" i="1" dirty="0"/>
              <a:t>supply chain </a:t>
            </a:r>
            <a:r>
              <a:rPr lang="id-ID" sz="2400" dirty="0"/>
              <a:t>dan memiliki </a:t>
            </a:r>
            <a:r>
              <a:rPr lang="id-ID" sz="2400" dirty="0">
                <a:solidFill>
                  <a:srgbClr val="0070C0"/>
                </a:solidFill>
              </a:rPr>
              <a:t>peran strategis </a:t>
            </a:r>
            <a:r>
              <a:rPr lang="id-ID" sz="2400" dirty="0"/>
              <a:t>sebagai titik penyalur produk maupun informasi dan untuk menciptakan nilai tambah</a:t>
            </a:r>
            <a:endParaRPr lang="id-ID" sz="2800" dirty="0"/>
          </a:p>
        </p:txBody>
      </p:sp>
      <p:sp>
        <p:nvSpPr>
          <p:cNvPr id="5" name="Diamond 4"/>
          <p:cNvSpPr/>
          <p:nvPr/>
        </p:nvSpPr>
        <p:spPr>
          <a:xfrm>
            <a:off x="8532440" y="5589240"/>
            <a:ext cx="504056" cy="45720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359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136904" cy="506916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id-ID" sz="2400" dirty="0"/>
              <a:t>Fungsi distribusi dan transportasi pada dasarnya adalah </a:t>
            </a:r>
            <a:r>
              <a:rPr lang="id-ID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menghantarkan produk dari lokasi </a:t>
            </a:r>
            <a:r>
              <a:rPr lang="id-ID" sz="2400" dirty="0"/>
              <a:t>di mana produk tersebut </a:t>
            </a:r>
            <a:r>
              <a:rPr lang="id-ID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diproduksi sampai di mana </a:t>
            </a:r>
            <a:r>
              <a:rPr lang="id-ID" sz="2400" dirty="0"/>
              <a:t>mereka</a:t>
            </a:r>
            <a:r>
              <a:rPr lang="id-ID" sz="24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akan digunakan</a:t>
            </a:r>
            <a:r>
              <a:rPr lang="id-ID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pPr>
              <a:spcBef>
                <a:spcPts val="1200"/>
              </a:spcBef>
            </a:pPr>
            <a:r>
              <a:rPr lang="id-ID" sz="2400" dirty="0" smtClean="0"/>
              <a:t>Pada </a:t>
            </a:r>
            <a:r>
              <a:rPr lang="id-ID" sz="2400" dirty="0"/>
              <a:t>prinsipnya, fungsi ini bertujuan untuk </a:t>
            </a:r>
            <a:r>
              <a:rPr lang="id-ID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menciptakan pelayanan yang tinggi ke </a:t>
            </a:r>
            <a:r>
              <a:rPr lang="id-ID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pelanggan</a:t>
            </a:r>
            <a:r>
              <a:rPr lang="id-ID" sz="2400" dirty="0" smtClean="0">
                <a:solidFill>
                  <a:srgbClr val="002060"/>
                </a:solidFill>
              </a:rPr>
              <a:t>, </a:t>
            </a:r>
            <a:r>
              <a:rPr lang="id-ID" sz="2400" dirty="0"/>
              <a:t>yang bisa dilihat </a:t>
            </a:r>
            <a:r>
              <a:rPr lang="id-ID" sz="2400" dirty="0" smtClean="0"/>
              <a:t>dari: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service </a:t>
            </a:r>
            <a:r>
              <a:rPr lang="id-ID" sz="2400" dirty="0"/>
              <a:t>level yang dicapai,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kecepatan </a:t>
            </a:r>
            <a:r>
              <a:rPr lang="id-ID" sz="2400" dirty="0"/>
              <a:t>pengiriman,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kesempurnaan </a:t>
            </a:r>
            <a:r>
              <a:rPr lang="id-ID" sz="2400" dirty="0"/>
              <a:t>barang sampai ke tangan pelanggan, </a:t>
            </a:r>
            <a:endParaRPr lang="id-ID" sz="2400" dirty="0" smtClean="0"/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pelayanan </a:t>
            </a:r>
            <a:r>
              <a:rPr lang="id-ID" sz="2400" dirty="0"/>
              <a:t>purna jual yang </a:t>
            </a:r>
            <a:r>
              <a:rPr lang="id-ID" sz="2400" dirty="0" smtClean="0"/>
              <a:t>memuaskan</a:t>
            </a:r>
            <a:r>
              <a:rPr lang="id-ID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19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788840"/>
            <a:ext cx="8136904" cy="495252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id-ID" sz="2800" dirty="0" smtClean="0"/>
              <a:t>Manajemen </a:t>
            </a:r>
            <a:r>
              <a:rPr lang="id-ID" sz="2800" dirty="0"/>
              <a:t>transportasi dan distribusi mencakup </a:t>
            </a:r>
            <a:r>
              <a:rPr lang="id-ID" sz="2800" dirty="0" smtClean="0"/>
              <a:t>aktivitas </a:t>
            </a:r>
            <a:r>
              <a:rPr lang="id-ID" sz="2800" dirty="0"/>
              <a:t>fisik </a:t>
            </a:r>
            <a:r>
              <a:rPr lang="id-ID" sz="2800" dirty="0" smtClean="0"/>
              <a:t>dan non fisik. 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Aktivitas </a:t>
            </a:r>
            <a:r>
              <a:rPr lang="id-ID" sz="2400" dirty="0"/>
              <a:t>fisik </a:t>
            </a:r>
            <a:r>
              <a:rPr lang="id-ID" sz="2400" dirty="0" smtClean="0"/>
              <a:t>: </a:t>
            </a:r>
            <a:r>
              <a:rPr lang="id-ID" sz="2400" dirty="0"/>
              <a:t>menyimpan dan mengirim </a:t>
            </a:r>
            <a:r>
              <a:rPr lang="id-ID" sz="2400" dirty="0" smtClean="0"/>
              <a:t>produk.</a:t>
            </a:r>
          </a:p>
          <a:p>
            <a:pPr lvl="1">
              <a:spcBef>
                <a:spcPts val="1200"/>
              </a:spcBef>
            </a:pPr>
            <a:r>
              <a:rPr lang="id-ID" sz="2400" dirty="0" smtClean="0"/>
              <a:t>Aktivitas non fisik : </a:t>
            </a:r>
            <a:r>
              <a:rPr lang="id-ID" sz="2400" dirty="0"/>
              <a:t>pengolahan informasi dan pelayanan kepada pelanggan. </a:t>
            </a:r>
            <a:r>
              <a:rPr lang="id-ID" sz="2400" dirty="0" smtClean="0"/>
              <a:t> </a:t>
            </a:r>
          </a:p>
          <a:p>
            <a:pPr lvl="1">
              <a:spcBef>
                <a:spcPts val="1200"/>
              </a:spcBef>
            </a:pPr>
            <a:endParaRPr lang="id-ID" sz="2400" dirty="0"/>
          </a:p>
          <a:p>
            <a:endParaRPr lang="id-ID" sz="2800" dirty="0"/>
          </a:p>
          <a:p>
            <a:pPr>
              <a:spcBef>
                <a:spcPts val="1200"/>
              </a:spcBef>
            </a:pPr>
            <a:endParaRPr lang="id-ID" sz="2600" dirty="0" smtClean="0"/>
          </a:p>
        </p:txBody>
      </p:sp>
    </p:spTree>
    <p:extLst>
      <p:ext uri="{BB962C8B-B14F-4D97-AF65-F5344CB8AC3E}">
        <p14:creationId xmlns:p14="http://schemas.microsoft.com/office/powerpoint/2010/main" val="28241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7825680" cy="4800600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id-ID" sz="2400" dirty="0"/>
              <a:t>Manajemen distribusi dan transportasi pada umumnya melakukan sejumlah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</a:t>
            </a:r>
            <a:r>
              <a:rPr lang="id-ID" sz="2400" dirty="0"/>
              <a:t>yang terdiri dari:  </a:t>
            </a:r>
            <a:endParaRPr lang="id-ID" sz="2400" dirty="0" smtClean="0"/>
          </a:p>
          <a:p>
            <a:pPr marL="728663" indent="-457200">
              <a:spcBef>
                <a:spcPts val="1200"/>
              </a:spcBef>
              <a:buFont typeface="+mj-lt"/>
              <a:buAutoNum type="arabicPeriod"/>
            </a:pPr>
            <a:r>
              <a:rPr lang="id-ID" sz="2400" dirty="0" smtClean="0"/>
              <a:t>Melakukan </a:t>
            </a:r>
            <a:r>
              <a:rPr lang="id-ID" sz="2400" dirty="0"/>
              <a:t>segmentasi dan menentukan target service level. </a:t>
            </a:r>
            <a:endParaRPr lang="id-ID" sz="2400" dirty="0" smtClean="0"/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Menentukan mode transportasi yang akan digunakan</a:t>
            </a:r>
            <a:r>
              <a:rPr lang="id-ID" sz="2400" dirty="0" smtClean="0"/>
              <a:t>.</a:t>
            </a:r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Melakukan konsolidasi informasi dan pengiriman</a:t>
            </a:r>
            <a:r>
              <a:rPr lang="id-ID" sz="2400" dirty="0" smtClean="0"/>
              <a:t>.</a:t>
            </a:r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Melakukan penjadwalan dan penentuan rute pengiriman</a:t>
            </a:r>
            <a:r>
              <a:rPr lang="id-ID" sz="2400" dirty="0" smtClean="0"/>
              <a:t>.</a:t>
            </a:r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Memberikan pelayanan nilai tambah</a:t>
            </a:r>
            <a:r>
              <a:rPr lang="id-ID" sz="2400" dirty="0" smtClean="0"/>
              <a:t>.</a:t>
            </a:r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Menyimpan persediaan</a:t>
            </a:r>
            <a:r>
              <a:rPr lang="id-ID" sz="2400" dirty="0" smtClean="0"/>
              <a:t>.</a:t>
            </a:r>
          </a:p>
          <a:p>
            <a:pPr marL="728663" indent="-457200">
              <a:spcBef>
                <a:spcPts val="600"/>
              </a:spcBef>
              <a:buFont typeface="+mj-lt"/>
              <a:buAutoNum type="arabicPeriod"/>
            </a:pPr>
            <a:r>
              <a:rPr lang="id-ID" sz="2400" dirty="0"/>
              <a:t>Menangani pengembalian (return</a:t>
            </a:r>
            <a:r>
              <a:rPr lang="id-ID" sz="2400" dirty="0" smtClean="0"/>
              <a:t>).</a:t>
            </a:r>
          </a:p>
          <a:p>
            <a:pPr marL="571500" indent="-457200">
              <a:spcBef>
                <a:spcPts val="1200"/>
              </a:spcBef>
              <a:buFont typeface="+mj-lt"/>
              <a:buAutoNum type="arabicPeriod"/>
            </a:pP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8271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620000" cy="1143000"/>
          </a:xfrm>
        </p:spPr>
        <p:txBody>
          <a:bodyPr/>
          <a:lstStyle/>
          <a:p>
            <a:r>
              <a:rPr lang="id-ID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 Dasar Manajemen Distribusi dan Transportasi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112" y="1553790"/>
            <a:ext cx="7969696" cy="4800600"/>
          </a:xfrm>
        </p:spPr>
        <p:txBody>
          <a:bodyPr>
            <a:normAutofit/>
          </a:bodyPr>
          <a:lstStyle/>
          <a:p>
            <a:r>
              <a:rPr lang="id-ID" sz="2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Melakukan </a:t>
            </a:r>
            <a:r>
              <a:rPr lang="id-ID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segmentasi dan menentukan target service level. </a:t>
            </a:r>
            <a:endParaRPr lang="id-ID" sz="2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Segmentasi</a:t>
            </a:r>
            <a:r>
              <a:rPr lang="id-ID" sz="2400" dirty="0" smtClean="0"/>
              <a:t> </a:t>
            </a:r>
            <a:r>
              <a:rPr lang="id-ID" sz="2400" dirty="0"/>
              <a:t>pelanggan perlu dilakukan karena </a:t>
            </a:r>
            <a:r>
              <a:rPr lang="id-ID" sz="2400" dirty="0">
                <a:solidFill>
                  <a:srgbClr val="00B050"/>
                </a:solidFill>
              </a:rPr>
              <a:t>kontribusi</a:t>
            </a:r>
            <a:r>
              <a:rPr lang="id-ID" sz="2400" dirty="0"/>
              <a:t> mereka pada </a:t>
            </a:r>
            <a:r>
              <a:rPr lang="id-ID" sz="2400" i="1" dirty="0">
                <a:solidFill>
                  <a:srgbClr val="00B050"/>
                </a:solidFill>
              </a:rPr>
              <a:t>revenue</a:t>
            </a:r>
            <a:r>
              <a:rPr lang="id-ID" sz="2400" dirty="0"/>
              <a:t> perusahaan bisa sangat bervariasi dan karekteristik tiap pelanggan bisa sangat berbeda antara satu dengan lainnya</a:t>
            </a:r>
            <a:r>
              <a:rPr lang="id-ID" sz="2400" dirty="0" smtClean="0"/>
              <a:t>.</a:t>
            </a:r>
            <a:endParaRPr lang="id-ID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29247" y="4415398"/>
            <a:ext cx="2502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Perbedaan karakteristik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Kontribusi tiap pelanggan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id-ID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 distribusi</a:t>
            </a:r>
            <a:endParaRPr lang="id-ID" sz="24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4168" y="4570271"/>
            <a:ext cx="2025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id-ID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alokasi </a:t>
            </a:r>
            <a:r>
              <a:rPr lang="id-ID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persediaan </a:t>
            </a:r>
            <a:endParaRPr lang="id-ID" sz="24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id-ID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kecepatan </a:t>
            </a:r>
            <a:r>
              <a:rPr lang="id-ID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pelayanan</a:t>
            </a:r>
            <a:endParaRPr lang="id-ID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3275856" y="4570271"/>
            <a:ext cx="2376264" cy="1629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mengoptimalkan</a:t>
            </a:r>
            <a:endParaRPr lang="id-ID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42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2499</TotalTime>
  <Words>2256</Words>
  <Application>Microsoft Office PowerPoint</Application>
  <PresentationFormat>On-screen Show (4:3)</PresentationFormat>
  <Paragraphs>254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Adjacency</vt:lpstr>
      <vt:lpstr>Pengelolaan Transportasi Dan Distribusi Dalam Rantai Pasok</vt:lpstr>
      <vt:lpstr>Pendahuluan  </vt:lpstr>
      <vt:lpstr>Pendahuluan  </vt:lpstr>
      <vt:lpstr>Pendahuluan  </vt:lpstr>
      <vt:lpstr>Pendahuluan  </vt:lpstr>
      <vt:lpstr>Fungsi Dasar Manajemen Distribusi dan Transportasi</vt:lpstr>
      <vt:lpstr>Fungsi Dasar Manajemen Distribusi dan Transportasi</vt:lpstr>
      <vt:lpstr>Fungsi Dasar Manajemen Distribusi dan Transportasi</vt:lpstr>
      <vt:lpstr>Fungsi Dasar Manajemen Distribusi dan Transportasi</vt:lpstr>
      <vt:lpstr>Fungsi Dasar Manajemen Distribusi dan Transportasi</vt:lpstr>
      <vt:lpstr>Fungsi Dasar Manajemen Distribusi dan Transportasi</vt:lpstr>
      <vt:lpstr>Fungsi Dasar Manajemen Distribusi dan Transportasi</vt:lpstr>
      <vt:lpstr>Fungsi Dasar Manajemen Distribusi dan Transportasi</vt:lpstr>
      <vt:lpstr>Mode Transportasi</vt:lpstr>
      <vt:lpstr>Mode Transportasi</vt:lpstr>
      <vt:lpstr>Mode Transportasi</vt:lpstr>
      <vt:lpstr>Mode Transportasi</vt:lpstr>
      <vt:lpstr>Mode Transportasi</vt:lpstr>
      <vt:lpstr>Mode Transportasi</vt:lpstr>
      <vt:lpstr>Mode Transportasi</vt:lpstr>
      <vt:lpstr>Mode Transportasi</vt:lpstr>
      <vt:lpstr>Mode Transportasi</vt:lpstr>
      <vt:lpstr>Pertimbangan Ekonomis Transportasi </vt:lpstr>
      <vt:lpstr>Pertimbangan Ekonomis Transportasi </vt:lpstr>
      <vt:lpstr>Pertimbangan Ekonomis Transportasi </vt:lpstr>
      <vt:lpstr>Metode  Transportasi </vt:lpstr>
      <vt:lpstr>Pengertian </vt:lpstr>
      <vt:lpstr>Pengertian </vt:lpstr>
      <vt:lpstr>Pengertian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  <vt:lpstr>Metode Stepping Stone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Pengelolaan Transportasi Dan Distribusi Dalam Rantai Pasok</dc:title>
  <dc:creator>DELL</dc:creator>
  <cp:lastModifiedBy>DELL</cp:lastModifiedBy>
  <cp:revision>73</cp:revision>
  <dcterms:created xsi:type="dcterms:W3CDTF">2015-11-30T02:29:02Z</dcterms:created>
  <dcterms:modified xsi:type="dcterms:W3CDTF">2015-12-16T12:58:29Z</dcterms:modified>
</cp:coreProperties>
</file>